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3"/>
  </p:notesMasterIdLst>
  <p:handoutMasterIdLst>
    <p:handoutMasterId r:id="rId54"/>
  </p:handoutMasterIdLst>
  <p:sldIdLst>
    <p:sldId id="256" r:id="rId2"/>
    <p:sldId id="268" r:id="rId3"/>
    <p:sldId id="327" r:id="rId4"/>
    <p:sldId id="357" r:id="rId5"/>
    <p:sldId id="271" r:id="rId6"/>
    <p:sldId id="354" r:id="rId7"/>
    <p:sldId id="1601" r:id="rId8"/>
    <p:sldId id="356" r:id="rId9"/>
    <p:sldId id="353" r:id="rId10"/>
    <p:sldId id="1606" r:id="rId11"/>
    <p:sldId id="342" r:id="rId12"/>
    <p:sldId id="343" r:id="rId13"/>
    <p:sldId id="345" r:id="rId14"/>
    <p:sldId id="351" r:id="rId15"/>
    <p:sldId id="1600" r:id="rId16"/>
    <p:sldId id="331" r:id="rId17"/>
    <p:sldId id="306" r:id="rId18"/>
    <p:sldId id="1602" r:id="rId19"/>
    <p:sldId id="1583" r:id="rId20"/>
    <p:sldId id="1584" r:id="rId21"/>
    <p:sldId id="1585" r:id="rId22"/>
    <p:sldId id="1586" r:id="rId23"/>
    <p:sldId id="1587" r:id="rId24"/>
    <p:sldId id="383" r:id="rId25"/>
    <p:sldId id="358" r:id="rId26"/>
    <p:sldId id="335" r:id="rId27"/>
    <p:sldId id="258" r:id="rId28"/>
    <p:sldId id="392" r:id="rId29"/>
    <p:sldId id="1571" r:id="rId30"/>
    <p:sldId id="1572" r:id="rId31"/>
    <p:sldId id="360" r:id="rId32"/>
    <p:sldId id="1595" r:id="rId33"/>
    <p:sldId id="1603" r:id="rId34"/>
    <p:sldId id="1604" r:id="rId35"/>
    <p:sldId id="1596" r:id="rId36"/>
    <p:sldId id="1554" r:id="rId37"/>
    <p:sldId id="944" r:id="rId38"/>
    <p:sldId id="945" r:id="rId39"/>
    <p:sldId id="946" r:id="rId40"/>
    <p:sldId id="1594" r:id="rId41"/>
    <p:sldId id="371" r:id="rId42"/>
    <p:sldId id="1598" r:id="rId43"/>
    <p:sldId id="391" r:id="rId44"/>
    <p:sldId id="1597" r:id="rId45"/>
    <p:sldId id="384" r:id="rId46"/>
    <p:sldId id="341" r:id="rId47"/>
    <p:sldId id="348" r:id="rId48"/>
    <p:sldId id="670" r:id="rId49"/>
    <p:sldId id="1599" r:id="rId50"/>
    <p:sldId id="393" r:id="rId51"/>
    <p:sldId id="1605" r:id="rId52"/>
  </p:sldIdLst>
  <p:sldSz cx="9144000" cy="5143500" type="screen16x9"/>
  <p:notesSz cx="7099300" cy="10234613"/>
  <p:custDataLst>
    <p:tags r:id="rId55"/>
  </p:custData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42892" algn="l" rtl="0" fontAlgn="base">
      <a:spcBef>
        <a:spcPct val="0"/>
      </a:spcBef>
      <a:spcAft>
        <a:spcPct val="0"/>
      </a:spcAft>
      <a:defRPr kern="1200">
        <a:solidFill>
          <a:schemeClr val="tx1"/>
        </a:solidFill>
        <a:latin typeface="Arial" charset="0"/>
        <a:ea typeface="+mn-ea"/>
        <a:cs typeface="+mn-cs"/>
      </a:defRPr>
    </a:lvl2pPr>
    <a:lvl3pPr marL="685783" algn="l" rtl="0" fontAlgn="base">
      <a:spcBef>
        <a:spcPct val="0"/>
      </a:spcBef>
      <a:spcAft>
        <a:spcPct val="0"/>
      </a:spcAft>
      <a:defRPr kern="1200">
        <a:solidFill>
          <a:schemeClr val="tx1"/>
        </a:solidFill>
        <a:latin typeface="Arial" charset="0"/>
        <a:ea typeface="+mn-ea"/>
        <a:cs typeface="+mn-cs"/>
      </a:defRPr>
    </a:lvl3pPr>
    <a:lvl4pPr marL="1028675" algn="l" rtl="0" fontAlgn="base">
      <a:spcBef>
        <a:spcPct val="0"/>
      </a:spcBef>
      <a:spcAft>
        <a:spcPct val="0"/>
      </a:spcAft>
      <a:defRPr kern="1200">
        <a:solidFill>
          <a:schemeClr val="tx1"/>
        </a:solidFill>
        <a:latin typeface="Arial" charset="0"/>
        <a:ea typeface="+mn-ea"/>
        <a:cs typeface="+mn-cs"/>
      </a:defRPr>
    </a:lvl4pPr>
    <a:lvl5pPr marL="1371566" algn="l" rtl="0" fontAlgn="base">
      <a:spcBef>
        <a:spcPct val="0"/>
      </a:spcBef>
      <a:spcAft>
        <a:spcPct val="0"/>
      </a:spcAft>
      <a:defRPr kern="1200">
        <a:solidFill>
          <a:schemeClr val="tx1"/>
        </a:solidFill>
        <a:latin typeface="Arial" charset="0"/>
        <a:ea typeface="+mn-ea"/>
        <a:cs typeface="+mn-cs"/>
      </a:defRPr>
    </a:lvl5pPr>
    <a:lvl6pPr marL="1714457" algn="l" defTabSz="685783" rtl="0" eaLnBrk="1" latinLnBrk="0" hangingPunct="1">
      <a:defRPr kern="1200">
        <a:solidFill>
          <a:schemeClr val="tx1"/>
        </a:solidFill>
        <a:latin typeface="Arial" charset="0"/>
        <a:ea typeface="+mn-ea"/>
        <a:cs typeface="+mn-cs"/>
      </a:defRPr>
    </a:lvl6pPr>
    <a:lvl7pPr marL="2057348" algn="l" defTabSz="685783" rtl="0" eaLnBrk="1" latinLnBrk="0" hangingPunct="1">
      <a:defRPr kern="1200">
        <a:solidFill>
          <a:schemeClr val="tx1"/>
        </a:solidFill>
        <a:latin typeface="Arial" charset="0"/>
        <a:ea typeface="+mn-ea"/>
        <a:cs typeface="+mn-cs"/>
      </a:defRPr>
    </a:lvl7pPr>
    <a:lvl8pPr marL="2400240" algn="l" defTabSz="685783" rtl="0" eaLnBrk="1" latinLnBrk="0" hangingPunct="1">
      <a:defRPr kern="1200">
        <a:solidFill>
          <a:schemeClr val="tx1"/>
        </a:solidFill>
        <a:latin typeface="Arial" charset="0"/>
        <a:ea typeface="+mn-ea"/>
        <a:cs typeface="+mn-cs"/>
      </a:defRPr>
    </a:lvl8pPr>
    <a:lvl9pPr marL="2743132" algn="l" defTabSz="6857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93792" autoAdjust="0"/>
  </p:normalViewPr>
  <p:slideViewPr>
    <p:cSldViewPr>
      <p:cViewPr varScale="1">
        <p:scale>
          <a:sx n="119" d="100"/>
          <a:sy n="119" d="100"/>
        </p:scale>
        <p:origin x="324" y="7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including the reference to </a:t>
            </a:r>
            <a:r>
              <a:rPr lang="en-US" baseline="0" dirty="0" err="1"/>
              <a:t>ai.berkeley.edu</a:t>
            </a:r>
            <a:r>
              <a:rPr lang="en-US" baseline="0" dirty="0"/>
              <a:t>.  </a:t>
            </a:r>
            <a:r>
              <a:rPr lang="en-US" baseline="0"/>
              <a:t>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rationality not about being successful – doing the right thing on average. </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22</a:t>
            </a:fld>
            <a:endParaRPr lang="en-US"/>
          </a:p>
        </p:txBody>
      </p:sp>
    </p:spTree>
    <p:extLst>
      <p:ext uri="{BB962C8B-B14F-4D97-AF65-F5344CB8AC3E}">
        <p14:creationId xmlns:p14="http://schemas.microsoft.com/office/powerpoint/2010/main" val="354279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end – who is your? How do you get that?</a:t>
            </a:r>
          </a:p>
          <a:p>
            <a:r>
              <a:rPr lang="en-US" dirty="0"/>
              <a:t>Does the agent serve us? Important when figuring out if the agent is helping - many cues from philosophy here. </a:t>
            </a:r>
          </a:p>
          <a:p>
            <a:endParaRPr lang="en-US" dirty="0"/>
          </a:p>
          <a:p>
            <a:r>
              <a:rPr lang="en-US" dirty="0"/>
              <a:t>What is an agent that is good about acting for itself? Humans! </a:t>
            </a:r>
          </a:p>
          <a:p>
            <a:r>
              <a:rPr lang="en-US" dirty="0"/>
              <a:t>Replicating the brain would be an AI, right?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23</a:t>
            </a:fld>
            <a:endParaRPr lang="en-US"/>
          </a:p>
        </p:txBody>
      </p:sp>
    </p:spTree>
    <p:extLst>
      <p:ext uri="{BB962C8B-B14F-4D97-AF65-F5344CB8AC3E}">
        <p14:creationId xmlns:p14="http://schemas.microsoft.com/office/powerpoint/2010/main" val="342287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Deepfake</a:t>
            </a:r>
            <a:r>
              <a:rPr lang="en-US" dirty="0"/>
              <a:t> </a:t>
            </a:r>
          </a:p>
          <a:p>
            <a:r>
              <a:rPr lang="en-US" dirty="0"/>
              <a:t>chatbot examples</a:t>
            </a:r>
          </a:p>
          <a:p>
            <a:r>
              <a:rPr lang="en-US" dirty="0"/>
              <a:t>Do you know about IBM </a:t>
            </a:r>
            <a:r>
              <a:rPr lang="en-US" dirty="0" err="1"/>
              <a:t>watson</a:t>
            </a:r>
            <a:r>
              <a:rPr lang="en-US" dirty="0"/>
              <a:t>, Ken Jennings. Impressive because...</a:t>
            </a:r>
          </a:p>
          <a:p>
            <a:r>
              <a:rPr lang="en-US" dirty="0"/>
              <a:t>Expensive </a:t>
            </a:r>
            <a:r>
              <a:rPr lang="en-US" dirty="0" err="1"/>
              <a:t>wayto</a:t>
            </a:r>
            <a:r>
              <a:rPr lang="en-US" dirty="0"/>
              <a:t> win $70k</a:t>
            </a:r>
          </a:p>
          <a:p>
            <a:r>
              <a:rPr lang="en-US" dirty="0"/>
              <a:t>Figure out what she said, </a:t>
            </a:r>
            <a:r>
              <a:rPr lang="en-US" dirty="0" err="1"/>
              <a:t>pertty</a:t>
            </a:r>
            <a:r>
              <a:rPr lang="en-US" dirty="0"/>
              <a:t> good, hard to get intent</a:t>
            </a:r>
          </a:p>
          <a:p>
            <a:endParaRPr lang="en-US" dirty="0"/>
          </a:p>
          <a:p>
            <a:r>
              <a:rPr lang="en-US" dirty="0"/>
              <a:t>engaged in day to day basis </a:t>
            </a:r>
          </a:p>
          <a:p>
            <a:endParaRPr lang="en-US" dirty="0"/>
          </a:p>
          <a:p>
            <a:r>
              <a:rPr lang="en-US" dirty="0"/>
              <a:t>My favorite application is AI dungeon – you write commands to your fictional character and it becomes sort of like a book. </a:t>
            </a:r>
          </a:p>
          <a:p>
            <a:r>
              <a:rPr lang="en-US" dirty="0"/>
              <a:t>I can’t wait for something like this to work with images or clips (where technology is not far behind)</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a:t>
            </a:r>
          </a:p>
          <a:p>
            <a:r>
              <a:rPr lang="en-US" dirty="0"/>
              <a:t>Form of prediction and </a:t>
            </a:r>
            <a:r>
              <a:rPr lang="en-US" dirty="0" err="1"/>
              <a:t>deicion</a:t>
            </a:r>
            <a:r>
              <a:rPr lang="en-US" dirty="0"/>
              <a:t>.</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28</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more tools for prediction: Google maps, </a:t>
            </a:r>
            <a:r>
              <a:rPr lang="en-US" dirty="0" err="1"/>
              <a:t>netflix</a:t>
            </a:r>
            <a:r>
              <a:rPr lang="en-US" dirty="0"/>
              <a:t> (amazing recommendation engine)</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29</a:t>
            </a:fld>
            <a:endParaRPr lang="en-US"/>
          </a:p>
        </p:txBody>
      </p:sp>
    </p:spTree>
    <p:extLst>
      <p:ext uri="{BB962C8B-B14F-4D97-AF65-F5344CB8AC3E}">
        <p14:creationId xmlns:p14="http://schemas.microsoft.com/office/powerpoint/2010/main" val="3558812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Business Machines Co. </a:t>
            </a:r>
          </a:p>
          <a:p>
            <a:r>
              <a:rPr lang="en-US" dirty="0"/>
              <a:t>- Leveraged increase computation to solve trees faster</a:t>
            </a:r>
          </a:p>
          <a:p>
            <a:endParaRPr lang="en-US" dirty="0"/>
          </a:p>
          <a:p>
            <a:r>
              <a:rPr lang="en-US" dirty="0"/>
              <a:t>Yeah, Kasparov</a:t>
            </a:r>
            <a:r>
              <a:rPr lang="en-US" baseline="0" dirty="0"/>
              <a:t> comment probably says more about humans than about computers.</a:t>
            </a:r>
          </a:p>
          <a:p>
            <a:endParaRPr lang="en-US" baseline="0" dirty="0"/>
          </a:p>
          <a:p>
            <a:r>
              <a:rPr lang="en-US" baseline="0" dirty="0"/>
              <a:t>In over two decades, what game are we solving now?</a:t>
            </a:r>
          </a:p>
          <a:p>
            <a:endParaRPr lang="en-US" dirty="0"/>
          </a:p>
          <a:p>
            <a:r>
              <a:rPr lang="en-US" dirty="0"/>
              <a:t>Transition: Do we want to solve one problem or many? How do humans handle this?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30</a:t>
            </a:fld>
            <a:endParaRPr lang="en-US"/>
          </a:p>
        </p:txBody>
      </p:sp>
    </p:spTree>
    <p:extLst>
      <p:ext uri="{BB962C8B-B14F-4D97-AF65-F5344CB8AC3E}">
        <p14:creationId xmlns:p14="http://schemas.microsoft.com/office/powerpoint/2010/main" val="2701876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t>
            </a:r>
          </a:p>
          <a:p>
            <a:r>
              <a:rPr lang="en-US" dirty="0"/>
              <a:t>For example, Go has 32,490 first moves compared to Chess’s 400 (and longer games).</a:t>
            </a:r>
          </a:p>
          <a:p>
            <a:r>
              <a:rPr lang="en-US" sz="900" b="0" i="0" kern="1200" dirty="0">
                <a:solidFill>
                  <a:schemeClr val="tx1"/>
                </a:solidFill>
                <a:effectLst/>
                <a:latin typeface="Arial" charset="0"/>
                <a:ea typeface="+mn-ea"/>
                <a:cs typeface="+mn-cs"/>
              </a:rPr>
              <a:t>Lee Se-</a:t>
            </a:r>
            <a:r>
              <a:rPr lang="en-US" sz="900" b="0" i="0" kern="1200" dirty="0" err="1">
                <a:solidFill>
                  <a:schemeClr val="tx1"/>
                </a:solidFill>
                <a:effectLst/>
                <a:latin typeface="Arial" charset="0"/>
                <a:ea typeface="+mn-ea"/>
                <a:cs typeface="+mn-cs"/>
              </a:rPr>
              <a:t>dol</a:t>
            </a:r>
            <a:endParaRPr lang="en-US" sz="900" b="0" i="0" kern="1200" dirty="0">
              <a:solidFill>
                <a:schemeClr val="tx1"/>
              </a:solidFill>
              <a:effectLst/>
              <a:latin typeface="Arial" charset="0"/>
              <a:ea typeface="+mn-ea"/>
              <a:cs typeface="+mn-cs"/>
            </a:endParaRPr>
          </a:p>
          <a:p>
            <a:r>
              <a:rPr lang="en-US" dirty="0"/>
              <a:t>Add transitions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31</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Lee Se-</a:t>
            </a:r>
            <a:r>
              <a:rPr lang="en-US" dirty="0" err="1"/>
              <a:t>dol</a:t>
            </a:r>
            <a:r>
              <a:rPr lang="en-US" dirty="0"/>
              <a:t> while playing the AI</a:t>
            </a:r>
          </a:p>
          <a:p>
            <a:endParaRPr lang="en-US" dirty="0"/>
          </a:p>
          <a:p>
            <a:r>
              <a:rPr lang="en-US" dirty="0"/>
              <a:t>Clearly the agents are becoming more impressive.</a:t>
            </a:r>
          </a:p>
          <a:p>
            <a:endParaRPr lang="en-US" dirty="0"/>
          </a:p>
          <a:p>
            <a:r>
              <a:rPr lang="en-US" dirty="0"/>
              <a:t>This is using huge computation on a single problem, what can simpler algorithm do?</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32</a:t>
            </a:fld>
            <a:endParaRPr lang="en-US"/>
          </a:p>
        </p:txBody>
      </p:sp>
    </p:spTree>
    <p:extLst>
      <p:ext uri="{BB962C8B-B14F-4D97-AF65-F5344CB8AC3E}">
        <p14:creationId xmlns:p14="http://schemas.microsoft.com/office/powerpoint/2010/main" val="197499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Pixels as the perception! Way harder. Way more games, but fun</a:t>
            </a:r>
          </a:p>
          <a:p>
            <a:r>
              <a:rPr lang="en-US" dirty="0"/>
              <a:t>What can using pixels in the real world (cameras) give us.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my favorite applications to consider is self driving cars – the potential for benefit is immense, but it is so hard:</a:t>
            </a:r>
          </a:p>
          <a:p>
            <a:r>
              <a:rPr lang="en-US" dirty="0"/>
              <a:t>- continuous</a:t>
            </a:r>
          </a:p>
          <a:p>
            <a:pPr marL="171450" indent="-171450">
              <a:buFontTx/>
              <a:buChar char="-"/>
            </a:pPr>
            <a:r>
              <a:rPr lang="en-US" dirty="0"/>
              <a:t>Multi agent</a:t>
            </a:r>
          </a:p>
          <a:p>
            <a:pPr marL="171450" indent="-171450">
              <a:buFontTx/>
              <a:buChar char="-"/>
            </a:pPr>
            <a:r>
              <a:rPr lang="en-US" dirty="0"/>
              <a:t>Partially observed (don’t know what is fully going on)</a:t>
            </a:r>
          </a:p>
          <a:p>
            <a:pPr marL="171450" indent="-171450">
              <a:buFontTx/>
              <a:buChar char="-"/>
            </a:pPr>
            <a:r>
              <a:rPr lang="en-US" dirty="0"/>
              <a:t>Weather</a:t>
            </a:r>
          </a:p>
          <a:p>
            <a:pPr marL="171450" indent="-171450">
              <a:buFontTx/>
              <a:buChar char="-"/>
            </a:pPr>
            <a:endParaRPr lang="en-US" dirty="0"/>
          </a:p>
          <a:p>
            <a:pPr marL="171450" indent="-171450">
              <a:buFontTx/>
              <a:buChar char="-"/>
            </a:pPr>
            <a:r>
              <a:rPr lang="en-US" dirty="0"/>
              <a:t>What would even a sub problem look like?</a:t>
            </a:r>
          </a:p>
        </p:txBody>
      </p:sp>
      <p:sp>
        <p:nvSpPr>
          <p:cNvPr id="4" name="Slide Number Placeholder 3"/>
          <p:cNvSpPr>
            <a:spLocks noGrp="1"/>
          </p:cNvSpPr>
          <p:nvPr>
            <p:ph type="sldNum" sz="quarter" idx="5"/>
          </p:nvPr>
        </p:nvSpPr>
        <p:spPr/>
        <p:txBody>
          <a:bodyPr/>
          <a:lstStyle/>
          <a:p>
            <a:fld id="{D58D200E-B8F0-7F42-8730-8CDA0DD14E87}" type="slidenum">
              <a:rPr lang="en-US" smtClean="0"/>
              <a:t>36</a:t>
            </a:fld>
            <a:endParaRPr lang="en-US"/>
          </a:p>
        </p:txBody>
      </p:sp>
    </p:spTree>
    <p:extLst>
      <p:ext uri="{BB962C8B-B14F-4D97-AF65-F5344CB8AC3E}">
        <p14:creationId xmlns:p14="http://schemas.microsoft.com/office/powerpoint/2010/main" val="2681280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207105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 looks like the car has space in a snapshot, but what happens when the car accelerates?</a:t>
            </a:r>
          </a:p>
        </p:txBody>
      </p:sp>
      <p:sp>
        <p:nvSpPr>
          <p:cNvPr id="4" name="Slide Number Placeholder 3"/>
          <p:cNvSpPr>
            <a:spLocks noGrp="1"/>
          </p:cNvSpPr>
          <p:nvPr>
            <p:ph type="sldNum" sz="quarter" idx="10"/>
          </p:nvPr>
        </p:nvSpPr>
        <p:spPr/>
        <p:txBody>
          <a:bodyPr/>
          <a:lstStyle/>
          <a:p>
            <a:fld id="{ADE5697C-120C-DB47-A606-1482BADDE9B0}" type="slidenum">
              <a:rPr lang="en-US" smtClean="0"/>
              <a:t>37</a:t>
            </a:fld>
            <a:endParaRPr lang="en-US"/>
          </a:p>
        </p:txBody>
      </p:sp>
    </p:spTree>
    <p:extLst>
      <p:ext uri="{BB962C8B-B14F-4D97-AF65-F5344CB8AC3E}">
        <p14:creationId xmlns:p14="http://schemas.microsoft.com/office/powerpoint/2010/main" val="812121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problem now requires so much more agility and awareness</a:t>
            </a:r>
          </a:p>
        </p:txBody>
      </p:sp>
      <p:sp>
        <p:nvSpPr>
          <p:cNvPr id="4" name="Slide Number Placeholder 3"/>
          <p:cNvSpPr>
            <a:spLocks noGrp="1"/>
          </p:cNvSpPr>
          <p:nvPr>
            <p:ph type="sldNum" sz="quarter" idx="10"/>
          </p:nvPr>
        </p:nvSpPr>
        <p:spPr/>
        <p:txBody>
          <a:bodyPr/>
          <a:lstStyle/>
          <a:p>
            <a:fld id="{ADE5697C-120C-DB47-A606-1482BADDE9B0}" type="slidenum">
              <a:rPr lang="en-US" smtClean="0"/>
              <a:t>38</a:t>
            </a:fld>
            <a:endParaRPr lang="en-US"/>
          </a:p>
        </p:txBody>
      </p:sp>
    </p:spTree>
    <p:extLst>
      <p:ext uri="{BB962C8B-B14F-4D97-AF65-F5344CB8AC3E}">
        <p14:creationId xmlns:p14="http://schemas.microsoft.com/office/powerpoint/2010/main" val="1789188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But we can do it! </a:t>
            </a:r>
          </a:p>
          <a:p>
            <a:r>
              <a:rPr lang="en-US" dirty="0"/>
              <a:t>What is the utility function of a self driving car? </a:t>
            </a:r>
            <a:endParaRPr lang="en-US" baseline="0" dirty="0"/>
          </a:p>
        </p:txBody>
      </p:sp>
      <p:sp>
        <p:nvSpPr>
          <p:cNvPr id="4" name="Slide Number Placeholder 3"/>
          <p:cNvSpPr>
            <a:spLocks noGrp="1"/>
          </p:cNvSpPr>
          <p:nvPr>
            <p:ph type="sldNum" sz="quarter" idx="10"/>
          </p:nvPr>
        </p:nvSpPr>
        <p:spPr/>
        <p:txBody>
          <a:bodyPr/>
          <a:lstStyle/>
          <a:p>
            <a:fld id="{ADE5697C-120C-DB47-A606-1482BADDE9B0}" type="slidenum">
              <a:rPr lang="en-US" smtClean="0"/>
              <a:t>39</a:t>
            </a:fld>
            <a:endParaRPr lang="en-US"/>
          </a:p>
        </p:txBody>
      </p:sp>
    </p:spTree>
    <p:extLst>
      <p:ext uri="{BB962C8B-B14F-4D97-AF65-F5344CB8AC3E}">
        <p14:creationId xmlns:p14="http://schemas.microsoft.com/office/powerpoint/2010/main" val="486250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always clear? </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40</a:t>
            </a:fld>
            <a:endParaRPr lang="en-US"/>
          </a:p>
        </p:txBody>
      </p:sp>
    </p:spTree>
    <p:extLst>
      <p:ext uri="{BB962C8B-B14F-4D97-AF65-F5344CB8AC3E}">
        <p14:creationId xmlns:p14="http://schemas.microsoft.com/office/powerpoint/2010/main" val="4221698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the clear utility function in games even always give us desired behavior? </a:t>
            </a:r>
          </a:p>
          <a:p>
            <a:r>
              <a:rPr lang="en-US" dirty="0"/>
              <a:t>No!</a:t>
            </a:r>
          </a:p>
          <a:p>
            <a:endParaRPr lang="en-US" dirty="0"/>
          </a:p>
          <a:p>
            <a:r>
              <a:rPr lang="en-US" dirty="0"/>
              <a:t>It is even </a:t>
            </a:r>
            <a:r>
              <a:rPr lang="en-US" dirty="0" err="1"/>
              <a:t>tricker</a:t>
            </a:r>
            <a:r>
              <a:rPr lang="en-US" dirty="0"/>
              <a:t> in robotics</a:t>
            </a:r>
          </a:p>
          <a:p>
            <a:r>
              <a:rPr lang="en-US" dirty="0"/>
              <a:t>In my work I have quadrotors learn to fly, and the flight time is the only metric. So, the robot learns that max thrust is a good action mode, and rockets itself straight up sometimes.</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41</a:t>
            </a:fld>
            <a:endParaRPr lang="en-US"/>
          </a:p>
        </p:txBody>
      </p:sp>
    </p:spTree>
    <p:extLst>
      <p:ext uri="{BB962C8B-B14F-4D97-AF65-F5344CB8AC3E}">
        <p14:creationId xmlns:p14="http://schemas.microsoft.com/office/powerpoint/2010/main" val="386270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a:t>
            </a:r>
            <a:r>
              <a:rPr lang="en-US" baseline="0" dirty="0"/>
              <a:t> maps route planning – not physically embodied</a:t>
            </a:r>
          </a:p>
          <a:p>
            <a:r>
              <a:rPr lang="en-US" baseline="0" dirty="0"/>
              <a:t>Independent decisions: typical ml prediction, e.g. spam filtering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42</a:t>
            </a:fld>
            <a:endParaRPr lang="en-US"/>
          </a:p>
        </p:txBody>
      </p:sp>
    </p:spTree>
    <p:extLst>
      <p:ext uri="{BB962C8B-B14F-4D97-AF65-F5344CB8AC3E}">
        <p14:creationId xmlns:p14="http://schemas.microsoft.com/office/powerpoint/2010/main" val="1718141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of a learned AI </a:t>
            </a:r>
            <a:r>
              <a:rPr lang="en-US" dirty="0" err="1"/>
              <a:t>pacman</a:t>
            </a:r>
            <a:r>
              <a:rPr lang="en-US" dirty="0"/>
              <a:t>!</a:t>
            </a:r>
          </a:p>
          <a:p>
            <a:endParaRPr lang="en-US" dirty="0"/>
          </a:p>
          <a:p>
            <a:r>
              <a:rPr lang="en-US" dirty="0"/>
              <a:t>Give rules and spice it up, move on stage</a:t>
            </a:r>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44</a:t>
            </a:fld>
            <a:endParaRPr lang="en-US"/>
          </a:p>
        </p:txBody>
      </p:sp>
    </p:spTree>
    <p:extLst>
      <p:ext uri="{BB962C8B-B14F-4D97-AF65-F5344CB8AC3E}">
        <p14:creationId xmlns:p14="http://schemas.microsoft.com/office/powerpoint/2010/main" val="18178689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45</a:t>
            </a:fld>
            <a:endParaRPr lang="en-US"/>
          </a:p>
        </p:txBody>
      </p:sp>
    </p:spTree>
    <p:extLst>
      <p:ext uri="{BB962C8B-B14F-4D97-AF65-F5344CB8AC3E}">
        <p14:creationId xmlns:p14="http://schemas.microsoft.com/office/powerpoint/2010/main" val="26067704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49</a:t>
            </a:fld>
            <a:endParaRPr lang="en-US"/>
          </a:p>
        </p:txBody>
      </p:sp>
    </p:spTree>
    <p:extLst>
      <p:ext uri="{BB962C8B-B14F-4D97-AF65-F5344CB8AC3E}">
        <p14:creationId xmlns:p14="http://schemas.microsoft.com/office/powerpoint/2010/main" val="4115167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6939B6-718A-E04C-9CBF-1FE0695B4D7E}" type="slidenum">
              <a:rPr lang="en-US" smtClean="0"/>
              <a:t>50</a:t>
            </a:fld>
            <a:endParaRPr lang="en-US"/>
          </a:p>
        </p:txBody>
      </p:sp>
    </p:spTree>
    <p:extLst>
      <p:ext uri="{BB962C8B-B14F-4D97-AF65-F5344CB8AC3E}">
        <p14:creationId xmlns:p14="http://schemas.microsoft.com/office/powerpoint/2010/main" val="2206261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r>
              <a:rPr lang="en-US" dirty="0"/>
              <a:t>Who are these? C3PO,</a:t>
            </a:r>
            <a:r>
              <a:rPr lang="en-US" baseline="0" dirty="0"/>
              <a:t> what does he do?  Essentially </a:t>
            </a:r>
            <a:r>
              <a:rPr lang="en-US" baseline="0" dirty="0" err="1"/>
              <a:t>google</a:t>
            </a:r>
            <a:r>
              <a:rPr lang="en-US" baseline="0" dirty="0"/>
              <a:t> translate, (but with anxiety disorder!)</a:t>
            </a:r>
          </a:p>
          <a:p>
            <a:r>
              <a:rPr lang="en-US" baseline="0" dirty="0" err="1"/>
              <a:t>Smal</a:t>
            </a:r>
            <a:r>
              <a:rPr lang="en-US" baseline="0" dirty="0"/>
              <a:t> guy? R2D2 – what does he do, yeah, not so sure</a:t>
            </a:r>
          </a:p>
          <a:p>
            <a:endParaRPr lang="en-US" baseline="0" dirty="0"/>
          </a:p>
          <a:p>
            <a:r>
              <a:rPr lang="en-US" baseline="0" dirty="0"/>
              <a:t>Things got darker: machines come back from the future – to kill us!</a:t>
            </a:r>
          </a:p>
          <a:p>
            <a:endParaRPr lang="en-US" baseline="0" dirty="0"/>
          </a:p>
          <a:p>
            <a:r>
              <a:rPr lang="en-US" baseline="0" dirty="0"/>
              <a:t>90’s : software is scary</a:t>
            </a:r>
          </a:p>
          <a:p>
            <a:endParaRPr lang="en-US" baseline="0" dirty="0"/>
          </a:p>
          <a:p>
            <a:r>
              <a:rPr lang="en-US" baseline="0" dirty="0"/>
              <a:t>Basic fear about what technology might do ?</a:t>
            </a:r>
          </a:p>
          <a:p>
            <a:endParaRPr lang="en-US" baseline="0" dirty="0"/>
          </a:p>
          <a:p>
            <a:r>
              <a:rPr lang="en-US" baseline="0" dirty="0"/>
              <a:t>What if we can’t even tell technology apart from ourselves?</a:t>
            </a:r>
          </a:p>
          <a:p>
            <a:endParaRPr lang="en-US" baseline="0" dirty="0"/>
          </a:p>
          <a:p>
            <a:r>
              <a:rPr lang="en-US" baseline="0" dirty="0"/>
              <a:t>OR maybe it’ll look really different and snarky</a:t>
            </a:r>
          </a:p>
          <a:p>
            <a:endParaRPr lang="en-US" baseline="0" dirty="0"/>
          </a:p>
          <a:p>
            <a:r>
              <a:rPr lang="en-US" baseline="0" dirty="0"/>
              <a:t>Some exceptions like wall-E, positive view of technology (but maybe not of us humans!)</a:t>
            </a:r>
          </a:p>
          <a:p>
            <a:endParaRPr lang="en-US" baseline="0" dirty="0"/>
          </a:p>
          <a:p>
            <a:r>
              <a:rPr lang="en-US" baseline="0" dirty="0"/>
              <a:t>But mostly a worry</a:t>
            </a:r>
          </a:p>
          <a:p>
            <a:endParaRPr lang="en-US" baseline="0" dirty="0"/>
          </a:p>
          <a:p>
            <a:endParaRPr lang="en-US" baseline="0" dirty="0"/>
          </a:p>
          <a:p>
            <a:r>
              <a:rPr lang="en-US" baseline="0" dirty="0"/>
              <a:t>[not very worried myself, at least at present]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5</a:t>
            </a:fld>
            <a:endParaRPr lang="en-US"/>
          </a:p>
        </p:txBody>
      </p:sp>
    </p:spTree>
    <p:extLst>
      <p:ext uri="{BB962C8B-B14F-4D97-AF65-F5344CB8AC3E}">
        <p14:creationId xmlns:p14="http://schemas.microsoft.com/office/powerpoint/2010/main" val="2771033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2998143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18312" cy="3836988"/>
          </a:xfrm>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16</a:t>
            </a:fld>
            <a:endParaRPr lang="en-US"/>
          </a:p>
        </p:txBody>
      </p:sp>
    </p:spTree>
    <p:extLst>
      <p:ext uri="{BB962C8B-B14F-4D97-AF65-F5344CB8AC3E}">
        <p14:creationId xmlns:p14="http://schemas.microsoft.com/office/powerpoint/2010/main" val="141729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0963" name="Rectangle 2"/>
          <p:cNvSpPr>
            <a:spLocks noGrp="1" noChangeArrowheads="1"/>
          </p:cNvSpPr>
          <p:nvPr>
            <p:ph type="body" idx="1"/>
          </p:nvPr>
        </p:nvSpPr>
        <p:spPr>
          <a:xfrm>
            <a:off x="709613" y="4860925"/>
            <a:ext cx="5680075" cy="4606925"/>
          </a:xfrm>
          <a:noFill/>
          <a:ln/>
        </p:spPr>
        <p:txBody>
          <a:bodyPr/>
          <a:lstStyle/>
          <a:p>
            <a:r>
              <a:rPr lang="en-US" sz="1700" dirty="0">
                <a:latin typeface="Lucida Grande" charset="0"/>
                <a:ea typeface="Lucida Grande" charset="0"/>
                <a:cs typeface="Lucida Grande" charset="0"/>
                <a:sym typeface="Lucida Grande" charset="0"/>
              </a:rPr>
              <a:t>Example of utilities.  10 for A, 1 for each Friday with friends</a:t>
            </a:r>
          </a:p>
        </p:txBody>
      </p:sp>
    </p:spTree>
    <p:extLst>
      <p:ext uri="{BB962C8B-B14F-4D97-AF65-F5344CB8AC3E}">
        <p14:creationId xmlns:p14="http://schemas.microsoft.com/office/powerpoint/2010/main" val="3040214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a:p>
            <a:endParaRPr lang="en-US" dirty="0"/>
          </a:p>
          <a:p>
            <a:r>
              <a:rPr lang="en-US" dirty="0"/>
              <a:t>Make these 4 better</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19</a:t>
            </a:fld>
            <a:endParaRPr lang="en-US"/>
          </a:p>
        </p:txBody>
      </p:sp>
    </p:spTree>
    <p:extLst>
      <p:ext uri="{BB962C8B-B14F-4D97-AF65-F5344CB8AC3E}">
        <p14:creationId xmlns:p14="http://schemas.microsoft.com/office/powerpoint/2010/main" val="386379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Consequences of an action, context, other actors around</a:t>
            </a:r>
          </a:p>
          <a:p>
            <a:endParaRPr lang="en-US" dirty="0"/>
          </a:p>
          <a:p>
            <a:r>
              <a:rPr lang="en-US" dirty="0"/>
              <a:t>Convex </a:t>
            </a:r>
            <a:r>
              <a:rPr lang="en-US" dirty="0" err="1"/>
              <a:t>Opt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1733632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utility?</a:t>
            </a:r>
          </a:p>
          <a:p>
            <a:endParaRPr lang="en-US" dirty="0"/>
          </a:p>
          <a:p>
            <a:r>
              <a:rPr lang="en-US" dirty="0"/>
              <a:t>Related to - </a:t>
            </a:r>
          </a:p>
          <a:p>
            <a:r>
              <a:rPr lang="en-US" dirty="0"/>
              <a:t>Utilitarianism (</a:t>
            </a:r>
            <a:r>
              <a:rPr lang="en-US" dirty="0" err="1"/>
              <a:t>Consequntialism</a:t>
            </a:r>
            <a:r>
              <a:rPr lang="en-US" dirty="0"/>
              <a:t>) – Jeremy Bentham</a:t>
            </a:r>
          </a:p>
          <a:p>
            <a:endParaRPr lang="en-US" dirty="0"/>
          </a:p>
          <a:p>
            <a:r>
              <a:rPr lang="en-US" dirty="0"/>
              <a:t>Utility rather than values, could be </a:t>
            </a:r>
          </a:p>
          <a:p>
            <a:r>
              <a:rPr lang="en-US" dirty="0"/>
              <a:t>Virtue Ethics – Aristotle</a:t>
            </a:r>
          </a:p>
          <a:p>
            <a:endParaRPr lang="en-US" dirty="0"/>
          </a:p>
          <a:p>
            <a:r>
              <a:rPr lang="en-US" dirty="0"/>
              <a:t>Deontology (Duty based ethics)</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21</a:t>
            </a:fld>
            <a:endParaRPr lang="en-US"/>
          </a:p>
        </p:txBody>
      </p:sp>
    </p:spTree>
    <p:extLst>
      <p:ext uri="{BB962C8B-B14F-4D97-AF65-F5344CB8AC3E}">
        <p14:creationId xmlns:p14="http://schemas.microsoft.com/office/powerpoint/2010/main" val="3665730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9"/>
            <a:ext cx="9144000" cy="1102519"/>
          </a:xfrm>
        </p:spPr>
        <p:txBody>
          <a:bodyPr/>
          <a:lstStyle>
            <a:lvl1pPr>
              <a:defRPr sz="3200">
                <a:solidFill>
                  <a:schemeClr val="accent2"/>
                </a:solidFill>
                <a:latin typeface="Calibri" panose="020F0502020204030204" pitchFamily="34" charset="0"/>
                <a:ea typeface="Verdana" panose="020B0604030504040204" pitchFamily="34" charset="0"/>
                <a:cs typeface="Calibri" panose="020F0502020204030204" pitchFamily="34" charset="0"/>
              </a:defRPr>
            </a:lvl1pPr>
          </a:lstStyle>
          <a:p>
            <a:r>
              <a:rPr lang="en-US" dirty="0"/>
              <a:t>Click to edit Master title style</a:t>
            </a:r>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itchFamily="2" charset="2"/>
              <a:buNone/>
              <a:defRPr>
                <a:solidFill>
                  <a:schemeClr val="tx1"/>
                </a:solidFill>
                <a:latin typeface="Calibri" panose="020F0502020204030204" pitchFamily="34" charset="0"/>
                <a:ea typeface="Verdana" panose="020B0604030504040204" pitchFamily="34" charset="0"/>
                <a:cs typeface="Calibri" panose="020F0502020204030204" pitchFamily="34" charset="0"/>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699B4F5-F495-445A-AD57-B1A0CC0AEFE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49" y="205980"/>
            <a:ext cx="1543051"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80"/>
            <a:ext cx="4514851"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113C1C-2065-443A-845F-EE82C0FEFE92}"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9DA89E-531D-460B-A325-EE945A0840AE}"/>
              </a:ext>
            </a:extLst>
          </p:cNvPr>
          <p:cNvSpPr>
            <a:spLocks noGrp="1"/>
          </p:cNvSpPr>
          <p:nvPr>
            <p:ph type="title" hasCustomPrompt="1"/>
          </p:nvPr>
        </p:nvSpPr>
        <p:spPr>
          <a:xfrm>
            <a:off x="724173" y="307769"/>
            <a:ext cx="6496898" cy="947851"/>
          </a:xfrm>
          <a:prstGeom prst="rect">
            <a:avLst/>
          </a:prstGeom>
        </p:spPr>
        <p:txBody>
          <a:bodyPr/>
          <a:lstStyle>
            <a:lvl1pPr>
              <a:lnSpc>
                <a:spcPct val="80000"/>
              </a:lnSpc>
              <a:defRPr sz="3600" b="1">
                <a:solidFill>
                  <a:srgbClr val="060646"/>
                </a:solidFill>
                <a:latin typeface="Arial" panose="020B0604020202020204" pitchFamily="34" charset="0"/>
                <a:cs typeface="Arial" panose="020B0604020202020204" pitchFamily="34" charset="0"/>
              </a:defRPr>
            </a:lvl1pPr>
          </a:lstStyle>
          <a:p>
            <a:r>
              <a:rPr lang="en-GB" noProof="0" dirty="0"/>
              <a:t>Title of the slide on two lines if necessary / Arial 48</a:t>
            </a:r>
          </a:p>
        </p:txBody>
      </p:sp>
      <p:sp>
        <p:nvSpPr>
          <p:cNvPr id="6" name="Rectangle 5">
            <a:extLst>
              <a:ext uri="{FF2B5EF4-FFF2-40B4-BE49-F238E27FC236}">
                <a16:creationId xmlns:a16="http://schemas.microsoft.com/office/drawing/2014/main" id="{2B12F3FC-84FC-4AAD-B554-F912A866951B}"/>
              </a:ext>
            </a:extLst>
          </p:cNvPr>
          <p:cNvSpPr/>
          <p:nvPr userDrawn="1"/>
        </p:nvSpPr>
        <p:spPr>
          <a:xfrm>
            <a:off x="0" y="1"/>
            <a:ext cx="563288" cy="562796"/>
          </a:xfrm>
          <a:prstGeom prst="rect">
            <a:avLst/>
          </a:prstGeom>
          <a:solidFill>
            <a:srgbClr val="FFC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space réservé du texte 13">
            <a:extLst>
              <a:ext uri="{FF2B5EF4-FFF2-40B4-BE49-F238E27FC236}">
                <a16:creationId xmlns:a16="http://schemas.microsoft.com/office/drawing/2014/main" id="{B1DC64DE-99CD-41A4-9D73-AB2ECC410597}"/>
              </a:ext>
            </a:extLst>
          </p:cNvPr>
          <p:cNvSpPr>
            <a:spLocks noGrp="1"/>
          </p:cNvSpPr>
          <p:nvPr>
            <p:ph type="body" sz="quarter" idx="10" hasCustomPrompt="1"/>
          </p:nvPr>
        </p:nvSpPr>
        <p:spPr>
          <a:xfrm>
            <a:off x="724172" y="1487905"/>
            <a:ext cx="2712382" cy="438580"/>
          </a:xfrm>
          <a:prstGeom prst="rect">
            <a:avLst/>
          </a:prstGeom>
          <a:solidFill>
            <a:srgbClr val="060646"/>
          </a:solidFill>
        </p:spPr>
        <p:txBody>
          <a:bodyPr wrap="none" lIns="108000" rIns="108000" anchor="ctr">
            <a:spAutoFit/>
          </a:bodyPr>
          <a:lstStyle>
            <a:lvl1pPr marL="0" indent="0">
              <a:lnSpc>
                <a:spcPct val="100000"/>
              </a:lnSpc>
              <a:spcBef>
                <a:spcPts val="0"/>
              </a:spcBef>
              <a:buNone/>
              <a:defRPr sz="2400" b="1">
                <a:solidFill>
                  <a:schemeClr val="bg1"/>
                </a:solidFill>
                <a:latin typeface="Arial" panose="020B0604020202020204" pitchFamily="34" charset="0"/>
                <a:cs typeface="Arial" panose="020B0604020202020204" pitchFamily="34" charset="0"/>
              </a:defRPr>
            </a:lvl1pPr>
          </a:lstStyle>
          <a:p>
            <a:pPr lvl="0"/>
            <a:r>
              <a:rPr lang="en-GB" noProof="0" dirty="0"/>
              <a:t>Subtitle / Arial 32</a:t>
            </a:r>
          </a:p>
        </p:txBody>
      </p:sp>
      <p:sp>
        <p:nvSpPr>
          <p:cNvPr id="17" name="Espace réservé du texte 16">
            <a:extLst>
              <a:ext uri="{FF2B5EF4-FFF2-40B4-BE49-F238E27FC236}">
                <a16:creationId xmlns:a16="http://schemas.microsoft.com/office/drawing/2014/main" id="{3487C54C-48EC-4290-BD46-A253421C529E}"/>
              </a:ext>
            </a:extLst>
          </p:cNvPr>
          <p:cNvSpPr>
            <a:spLocks noGrp="1"/>
          </p:cNvSpPr>
          <p:nvPr>
            <p:ph type="body" sz="quarter" idx="11" hasCustomPrompt="1"/>
          </p:nvPr>
        </p:nvSpPr>
        <p:spPr>
          <a:xfrm>
            <a:off x="724172" y="2098785"/>
            <a:ext cx="7749752" cy="2736947"/>
          </a:xfrm>
          <a:prstGeom prst="rect">
            <a:avLst/>
          </a:prstGeom>
        </p:spPr>
        <p:txBody>
          <a:bodyPr lIns="108000" rIns="108000"/>
          <a:lstStyle>
            <a:lvl1pPr marL="0" indent="0">
              <a:lnSpc>
                <a:spcPct val="100000"/>
              </a:lnSpc>
              <a:spcBef>
                <a:spcPts val="0"/>
              </a:spcBef>
              <a:spcAft>
                <a:spcPts val="450"/>
              </a:spcAft>
              <a:buNone/>
              <a:defRPr sz="1800">
                <a:solidFill>
                  <a:srgbClr val="0040CD"/>
                </a:solidFill>
                <a:latin typeface="Arial" panose="020B0604020202020204" pitchFamily="34" charset="0"/>
                <a:cs typeface="Arial" panose="020B0604020202020204" pitchFamily="34" charset="0"/>
              </a:defRPr>
            </a:lvl1pPr>
            <a:lvl2pPr marL="271463" indent="-271463">
              <a:lnSpc>
                <a:spcPct val="100000"/>
              </a:lnSpc>
              <a:spcBef>
                <a:spcPts val="0"/>
              </a:spcBef>
              <a:spcAft>
                <a:spcPts val="450"/>
              </a:spcAft>
              <a:buFont typeface="Wingdings" panose="05000000000000000000" pitchFamily="2" charset="2"/>
              <a:buChar char="§"/>
              <a:defRPr sz="1800">
                <a:solidFill>
                  <a:srgbClr val="0040CD"/>
                </a:solidFill>
                <a:latin typeface="Arial" panose="020B0604020202020204" pitchFamily="34" charset="0"/>
                <a:cs typeface="Arial" panose="020B0604020202020204" pitchFamily="34" charset="0"/>
              </a:defRPr>
            </a:lvl2pPr>
          </a:lstStyle>
          <a:p>
            <a:pPr lvl="0"/>
            <a:r>
              <a:rPr lang="en-GB" noProof="0" dirty="0"/>
              <a:t>Your body text here / Arial 24.</a:t>
            </a:r>
          </a:p>
          <a:p>
            <a:pPr lvl="1"/>
            <a:r>
              <a:rPr lang="en-GB" noProof="0" dirty="0"/>
              <a:t>Your list here / Arial 24.</a:t>
            </a:r>
          </a:p>
        </p:txBody>
      </p:sp>
    </p:spTree>
    <p:extLst>
      <p:ext uri="{BB962C8B-B14F-4D97-AF65-F5344CB8AC3E}">
        <p14:creationId xmlns:p14="http://schemas.microsoft.com/office/powerpoint/2010/main" val="1009267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atin typeface="Calibri" panose="020F0502020204030204" pitchFamily="34" charset="0"/>
                <a:ea typeface="Verdana" panose="020B0604030504040204" pitchFamily="34" charset="0"/>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000">
                <a:latin typeface="Calibri" panose="020F0502020204030204" pitchFamily="34" charset="0"/>
                <a:ea typeface="Verdana" panose="020B0604030504040204" pitchFamily="34" charset="0"/>
                <a:cs typeface="Calibri" panose="020F0502020204030204" pitchFamily="34" charset="0"/>
              </a:defRPr>
            </a:lvl1pPr>
            <a:lvl2pPr>
              <a:defRPr sz="1800">
                <a:latin typeface="Calibri" panose="020F0502020204030204" pitchFamily="34" charset="0"/>
                <a:ea typeface="Verdana" panose="020B0604030504040204" pitchFamily="34" charset="0"/>
                <a:cs typeface="Calibri" panose="020F0502020204030204" pitchFamily="34" charset="0"/>
              </a:defRPr>
            </a:lvl2pPr>
            <a:lvl3pPr>
              <a:defRPr sz="1600">
                <a:latin typeface="Calibri" panose="020F0502020204030204" pitchFamily="34" charset="0"/>
                <a:ea typeface="Verdana" panose="020B0604030504040204" pitchFamily="34" charset="0"/>
                <a:cs typeface="Calibri" panose="020F0502020204030204" pitchFamily="34" charset="0"/>
              </a:defRPr>
            </a:lvl3pPr>
            <a:lvl4pPr>
              <a:defRPr sz="1400">
                <a:latin typeface="Calibri" panose="020F0502020204030204" pitchFamily="34" charset="0"/>
                <a:ea typeface="Verdana" panose="020B0604030504040204" pitchFamily="34" charset="0"/>
                <a:cs typeface="Calibri" panose="020F0502020204030204" pitchFamily="34" charset="0"/>
              </a:defRPr>
            </a:lvl4pPr>
            <a:lvl5pPr>
              <a:defRPr sz="1200">
                <a:latin typeface="Calibri" panose="020F0502020204030204" pitchFamily="34" charset="0"/>
                <a:ea typeface="Verdana" panose="020B0604030504040204" pitchFamily="34" charset="0"/>
                <a:cs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91A05A8-D087-49F8-A68B-53BB47A7E6BF}"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875" indent="0">
              <a:buNone/>
              <a:defRPr sz="1400"/>
            </a:lvl2pPr>
            <a:lvl3pPr marL="685749" indent="0">
              <a:buNone/>
              <a:defRPr sz="1200"/>
            </a:lvl3pPr>
            <a:lvl4pPr marL="1028624" indent="0">
              <a:buNone/>
              <a:defRPr sz="1100"/>
            </a:lvl4pPr>
            <a:lvl5pPr marL="1371498" indent="0">
              <a:buNone/>
              <a:defRPr sz="1100"/>
            </a:lvl5pPr>
            <a:lvl6pPr marL="1714371" indent="0">
              <a:buNone/>
              <a:defRPr sz="1100"/>
            </a:lvl6pPr>
            <a:lvl7pPr marL="2057246" indent="0">
              <a:buNone/>
              <a:defRPr sz="1100"/>
            </a:lvl7pPr>
            <a:lvl8pPr marL="2400120" indent="0">
              <a:buNone/>
              <a:defRPr sz="1100"/>
            </a:lvl8pPr>
            <a:lvl9pPr marL="2742995" indent="0">
              <a:buNone/>
              <a:defRPr sz="1100"/>
            </a:lvl9pPr>
          </a:lstStyle>
          <a:p>
            <a:pPr lvl="0"/>
            <a:r>
              <a:rPr lang="en-US" dirty="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BBC673-9CA8-4194-8E34-D666622A555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42903" y="1200151"/>
            <a:ext cx="3028951" cy="3394472"/>
          </a:xfrm>
        </p:spPr>
        <p:txBody>
          <a:bodyPr/>
          <a:lstStyle>
            <a:lvl1pPr>
              <a:defRPr sz="2100">
                <a:latin typeface="Calibri" panose="020F0502020204030204" pitchFamily="34" charset="0"/>
                <a:ea typeface="Verdana" panose="020B0604030504040204" pitchFamily="34" charset="0"/>
                <a:cs typeface="Calibri" panose="020F0502020204030204" pitchFamily="34" charset="0"/>
              </a:defRPr>
            </a:lvl1pPr>
            <a:lvl2pPr>
              <a:defRPr sz="1800">
                <a:latin typeface="Calibri" panose="020F0502020204030204" pitchFamily="34" charset="0"/>
                <a:ea typeface="Verdana" panose="020B0604030504040204" pitchFamily="34" charset="0"/>
                <a:cs typeface="Calibri" panose="020F0502020204030204" pitchFamily="34" charset="0"/>
              </a:defRPr>
            </a:lvl2pPr>
            <a:lvl3pPr>
              <a:defRPr sz="1500">
                <a:latin typeface="Calibri" panose="020F0502020204030204" pitchFamily="34" charset="0"/>
                <a:ea typeface="Verdana" panose="020B0604030504040204" pitchFamily="34" charset="0"/>
                <a:cs typeface="Calibri" panose="020F0502020204030204" pitchFamily="34" charset="0"/>
              </a:defRPr>
            </a:lvl3pPr>
            <a:lvl4pPr>
              <a:defRPr sz="1400">
                <a:latin typeface="Calibri" panose="020F0502020204030204" pitchFamily="34" charset="0"/>
                <a:ea typeface="Verdana" panose="020B0604030504040204" pitchFamily="34" charset="0"/>
                <a:cs typeface="Calibri" panose="020F0502020204030204" pitchFamily="34" charset="0"/>
              </a:defRPr>
            </a:lvl4pPr>
            <a:lvl5pPr>
              <a:defRPr sz="1400">
                <a:latin typeface="Calibri" panose="020F0502020204030204" pitchFamily="34" charset="0"/>
                <a:ea typeface="Verdana" panose="020B0604030504040204" pitchFamily="34" charset="0"/>
                <a:cs typeface="Calibri" panose="020F0502020204030204" pitchFamily="34"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486153" y="1200151"/>
            <a:ext cx="3028951"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D0394BE-C7C4-4CA6-9240-6CDB29B2C93E}"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4" y="1151335"/>
            <a:ext cx="303014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4"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483773" y="1151335"/>
            <a:ext cx="3031331" cy="479822"/>
          </a:xfrm>
        </p:spPr>
        <p:txBody>
          <a:bodyPr anchor="b"/>
          <a:lstStyle>
            <a:lvl1pPr marL="0" indent="0">
              <a:buNone/>
              <a:defRPr sz="1800" b="1"/>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5"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3"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F5894F7-D2D8-4142-8878-126BF2DBE9F6}"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3E00470E-5877-48CB-82CD-3CCAD5E8353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21D85F8C-9C5D-49E8-8BBF-F28B73097F1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8" y="204795"/>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1" y="1076328"/>
            <a:ext cx="2256235" cy="351829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1"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9415B49-E272-4523-8166-1B1831C4B715}"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875"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5" indent="0">
              <a:buNone/>
              <a:defRPr sz="1500"/>
            </a:lvl9pPr>
          </a:lstStyle>
          <a:p>
            <a:pPr lvl="0"/>
            <a:endParaRPr lang="en-US" noProof="0"/>
          </a:p>
        </p:txBody>
      </p:sp>
      <p:sp>
        <p:nvSpPr>
          <p:cNvPr id="4" name="Text Placeholder 3"/>
          <p:cNvSpPr>
            <a:spLocks noGrp="1"/>
          </p:cNvSpPr>
          <p:nvPr>
            <p:ph type="body" sz="half" idx="2"/>
          </p:nvPr>
        </p:nvSpPr>
        <p:spPr>
          <a:xfrm>
            <a:off x="1344216" y="4025510"/>
            <a:ext cx="4114800" cy="603647"/>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1" indent="0">
              <a:buNone/>
              <a:defRPr sz="700"/>
            </a:lvl6pPr>
            <a:lvl7pPr marL="2057246" indent="0">
              <a:buNone/>
              <a:defRPr sz="700"/>
            </a:lvl7pPr>
            <a:lvl8pPr marL="2400120" indent="0">
              <a:buNone/>
              <a:defRPr sz="700"/>
            </a:lvl8pPr>
            <a:lvl9pPr marL="2742995" indent="0">
              <a:buNone/>
              <a:defRPr sz="7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F87A090-BAD4-4341-AC7F-A731585BC0A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headEnd/>
            <a:tailEnd/>
          </a:ln>
        </p:spPr>
        <p:txBody>
          <a:bodyPr vert="horz" wrap="square" lIns="68579" tIns="34289" rIns="68579" bIns="34289" numCol="1" anchor="ctr"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04800" y="1047756"/>
            <a:ext cx="8534400" cy="3546873"/>
          </a:xfrm>
          <a:prstGeom prst="rect">
            <a:avLst/>
          </a:prstGeom>
          <a:noFill/>
          <a:ln w="9525">
            <a:noFill/>
            <a:miter lim="800000"/>
            <a:headEnd/>
            <a:tailEnd/>
          </a:ln>
        </p:spPr>
        <p:txBody>
          <a:bodyPr vert="horz" wrap="square" lIns="68579" tIns="34289" rIns="68579"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defRPr sz="1100"/>
            </a:lvl1pPr>
          </a:lstStyle>
          <a:p>
            <a:pPr>
              <a:defRPr/>
            </a:pPr>
            <a:endParaRPr lang="en-US"/>
          </a:p>
        </p:txBody>
      </p:sp>
      <p:sp>
        <p:nvSpPr>
          <p:cNvPr id="4101" name="Rectangle 5"/>
          <p:cNvSpPr>
            <a:spLocks noGrp="1" noChangeArrowheads="1"/>
          </p:cNvSpPr>
          <p:nvPr>
            <p:ph type="ftr" sz="quarter" idx="3"/>
          </p:nvPr>
        </p:nvSpPr>
        <p:spPr bwMode="auto">
          <a:xfrm>
            <a:off x="2343151" y="4683919"/>
            <a:ext cx="21717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ctr">
              <a:defRPr sz="1100"/>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headEnd/>
            <a:tailEnd/>
          </a:ln>
          <a:effectLst/>
        </p:spPr>
        <p:txBody>
          <a:bodyPr vert="horz" wrap="square" lIns="68579" tIns="34289" rIns="68579" bIns="34289" numCol="1" anchor="t" anchorCtr="0" compatLnSpc="1">
            <a:prstTxWarp prst="textNoShape">
              <a:avLst/>
            </a:prstTxWarp>
          </a:bodyPr>
          <a:lstStyle>
            <a:lvl1pPr algn="r">
              <a:defRPr sz="1100"/>
            </a:lvl1pPr>
          </a:lstStyle>
          <a:p>
            <a:pPr>
              <a:defRPr/>
            </a:pPr>
            <a:fld id="{529FA7E6-6E6F-4B77-AE36-D459A899DDD1}" type="slidenum">
              <a:rPr lang="en-US"/>
              <a:pPr>
                <a:defRPr/>
              </a:pPr>
              <a:t>‹#›</a:t>
            </a:fld>
            <a:endParaRPr lang="en-US"/>
          </a:p>
        </p:txBody>
      </p:sp>
      <p:sp>
        <p:nvSpPr>
          <p:cNvPr id="4103" name="Rectangle 7"/>
          <p:cNvSpPr>
            <a:spLocks noChangeArrowheads="1"/>
          </p:cNvSpPr>
          <p:nvPr/>
        </p:nvSpPr>
        <p:spPr bwMode="auto">
          <a:xfrm>
            <a:off x="0" y="773437"/>
            <a:ext cx="9144000" cy="45719"/>
          </a:xfrm>
          <a:prstGeom prst="rect">
            <a:avLst/>
          </a:prstGeom>
          <a:gradFill rotWithShape="1">
            <a:gsLst>
              <a:gs pos="0">
                <a:srgbClr val="0000CC"/>
              </a:gs>
              <a:gs pos="100000">
                <a:schemeClr val="tx1"/>
              </a:gs>
            </a:gsLst>
            <a:lin ang="0" scaled="1"/>
          </a:gradFill>
          <a:ln w="9525">
            <a:solidFill>
              <a:schemeClr val="tx1"/>
            </a:solidFill>
            <a:miter lim="800000"/>
            <a:headEnd/>
            <a:tailEnd/>
          </a:ln>
          <a:effectLst/>
        </p:spPr>
        <p:txBody>
          <a:bodyPr wrap="none" lIns="68579" tIns="34289" rIns="68579" bIns="34289"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792"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3" r:id="rId12"/>
  </p:sldLayoutIdLst>
  <p:txStyles>
    <p:titleStyle>
      <a:lvl1pPr algn="ctr" rtl="0" eaLnBrk="0" fontAlgn="base" hangingPunct="0">
        <a:spcBef>
          <a:spcPct val="0"/>
        </a:spcBef>
        <a:spcAft>
          <a:spcPct val="0"/>
        </a:spcAft>
        <a:defRPr sz="3300">
          <a:solidFill>
            <a:schemeClr val="tx2"/>
          </a:solidFill>
          <a:latin typeface="Calibri" pitchFamily="34" charset="0"/>
          <a:ea typeface="+mj-ea"/>
          <a:cs typeface="+mj-cs"/>
        </a:defRPr>
      </a:lvl1pPr>
      <a:lvl2pPr algn="ctr" rtl="0" eaLnBrk="0" fontAlgn="base" hangingPunct="0">
        <a:spcBef>
          <a:spcPct val="0"/>
        </a:spcBef>
        <a:spcAft>
          <a:spcPct val="0"/>
        </a:spcAft>
        <a:defRPr sz="3300">
          <a:solidFill>
            <a:schemeClr val="tx2"/>
          </a:solidFill>
          <a:latin typeface="Arial" charset="0"/>
        </a:defRPr>
      </a:lvl2pPr>
      <a:lvl3pPr algn="ctr" rtl="0" eaLnBrk="0" fontAlgn="base" hangingPunct="0">
        <a:spcBef>
          <a:spcPct val="0"/>
        </a:spcBef>
        <a:spcAft>
          <a:spcPct val="0"/>
        </a:spcAft>
        <a:defRPr sz="3300">
          <a:solidFill>
            <a:schemeClr val="tx2"/>
          </a:solidFill>
          <a:latin typeface="Arial" charset="0"/>
        </a:defRPr>
      </a:lvl3pPr>
      <a:lvl4pPr algn="ctr" rtl="0" eaLnBrk="0" fontAlgn="base" hangingPunct="0">
        <a:spcBef>
          <a:spcPct val="0"/>
        </a:spcBef>
        <a:spcAft>
          <a:spcPct val="0"/>
        </a:spcAft>
        <a:defRPr sz="3300">
          <a:solidFill>
            <a:schemeClr val="tx2"/>
          </a:solidFill>
          <a:latin typeface="Arial" charset="0"/>
        </a:defRPr>
      </a:lvl4pPr>
      <a:lvl5pPr algn="ctr" rtl="0" eaLnBrk="0" fontAlgn="base" hangingPunct="0">
        <a:spcBef>
          <a:spcPct val="0"/>
        </a:spcBef>
        <a:spcAft>
          <a:spcPct val="0"/>
        </a:spcAft>
        <a:defRPr sz="3300">
          <a:solidFill>
            <a:schemeClr val="tx2"/>
          </a:solidFill>
          <a:latin typeface="Arial" charset="0"/>
        </a:defRPr>
      </a:lvl5pPr>
      <a:lvl6pPr marL="342875" algn="ctr" rtl="0" fontAlgn="base">
        <a:spcBef>
          <a:spcPct val="0"/>
        </a:spcBef>
        <a:spcAft>
          <a:spcPct val="0"/>
        </a:spcAft>
        <a:defRPr sz="3300">
          <a:solidFill>
            <a:schemeClr val="tx2"/>
          </a:solidFill>
          <a:latin typeface="Arial" charset="0"/>
        </a:defRPr>
      </a:lvl6pPr>
      <a:lvl7pPr marL="685749" algn="ctr" rtl="0" fontAlgn="base">
        <a:spcBef>
          <a:spcPct val="0"/>
        </a:spcBef>
        <a:spcAft>
          <a:spcPct val="0"/>
        </a:spcAft>
        <a:defRPr sz="3300">
          <a:solidFill>
            <a:schemeClr val="tx2"/>
          </a:solidFill>
          <a:latin typeface="Arial" charset="0"/>
        </a:defRPr>
      </a:lvl7pPr>
      <a:lvl8pPr marL="1028624" algn="ctr" rtl="0" fontAlgn="base">
        <a:spcBef>
          <a:spcPct val="0"/>
        </a:spcBef>
        <a:spcAft>
          <a:spcPct val="0"/>
        </a:spcAft>
        <a:defRPr sz="3300">
          <a:solidFill>
            <a:schemeClr val="tx2"/>
          </a:solidFill>
          <a:latin typeface="Arial" charset="0"/>
        </a:defRPr>
      </a:lvl8pPr>
      <a:lvl9pPr marL="1371498" algn="ctr" rtl="0" fontAlgn="base">
        <a:spcBef>
          <a:spcPct val="0"/>
        </a:spcBef>
        <a:spcAft>
          <a:spcPct val="0"/>
        </a:spcAft>
        <a:defRPr sz="3300">
          <a:solidFill>
            <a:schemeClr val="tx2"/>
          </a:solidFill>
          <a:latin typeface="Arial" charset="0"/>
        </a:defRPr>
      </a:lvl9pPr>
    </p:titleStyle>
    <p:body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1"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p:bodyStyle>
    <p:other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1"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extremetech.com/wp-content/uploads/2012/03/1791712.jpeg"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4.tif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ft.com/content/175e5314-a7f7-4741-a786-273219f433a1"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ft.com/content/175e5314-a7f7-4741-a786-273219f433a1"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44.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ov"/><Relationship Id="rId11" Type="http://schemas.openxmlformats.org/officeDocument/2006/relationships/image" Target="../media/image42.png"/><Relationship Id="rId5" Type="http://schemas.microsoft.com/office/2007/relationships/media" Target="../media/media3.mov"/><Relationship Id="rId10" Type="http://schemas.openxmlformats.org/officeDocument/2006/relationships/notesSlide" Target="../notesSlides/notesSlide18.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hyperlink" Target="https://socrative.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16Dir4QqCUg&amp;t=4900s" TargetMode="External"/><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5.png"/><Relationship Id="rId4" Type="http://schemas.openxmlformats.org/officeDocument/2006/relationships/notesSlide" Target="../notesSlides/notesSlide26.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6.png"/><Relationship Id="rId4"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vnexpress.net/tp-hcm-dat-hang-ung-dung-chatgpt-cho-quan-ly-cong-4576171.html" TargetMode="Externa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washingtonpost.com/technology/2022/06/17/google-ai-lamda-turing-test/" TargetMode="External"/><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hyperlink" Target="https://aibusiness.com/verticals/chatgpt-passes-medical-board-exam" TargetMode="Externa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471738"/>
            <a:ext cx="9144000" cy="1102519"/>
          </a:xfrm>
        </p:spPr>
        <p:txBody>
          <a:bodyPr/>
          <a:lstStyle/>
          <a:p>
            <a:pPr eaLnBrk="1" hangingPunct="1"/>
            <a:r>
              <a:rPr lang="en-US" sz="4400" dirty="0">
                <a:latin typeface="Calibri" panose="020F0502020204030204" pitchFamily="34" charset="0"/>
                <a:cs typeface="Sriracha" panose="00000500000000000000" pitchFamily="2" charset="-34"/>
              </a:rPr>
              <a:t>CS 106: Artificial Intelligence</a:t>
            </a:r>
            <a:br>
              <a:rPr lang="en-US" sz="4400" dirty="0">
                <a:latin typeface="Sriracha" panose="00000500000000000000" pitchFamily="2" charset="-34"/>
                <a:cs typeface="Sriracha" panose="00000500000000000000" pitchFamily="2" charset="-34"/>
              </a:rPr>
            </a:br>
            <a:endParaRPr lang="en-US" sz="4400" dirty="0">
              <a:latin typeface="Calibri" panose="020F0502020204030204" pitchFamily="34" charset="0"/>
              <a:cs typeface="Sriracha" panose="00000500000000000000" pitchFamily="2" charset="-34"/>
            </a:endParaRPr>
          </a:p>
        </p:txBody>
      </p:sp>
      <p:sp>
        <p:nvSpPr>
          <p:cNvPr id="5123" name="Rectangle 6"/>
          <p:cNvSpPr>
            <a:spLocks noGrp="1" noChangeArrowheads="1"/>
          </p:cNvSpPr>
          <p:nvPr>
            <p:ph type="subTitle" idx="1"/>
          </p:nvPr>
        </p:nvSpPr>
        <p:spPr>
          <a:xfrm>
            <a:off x="0" y="1002757"/>
            <a:ext cx="9144000" cy="1143000"/>
          </a:xfrm>
        </p:spPr>
        <p:txBody>
          <a:bodyPr/>
          <a:lstStyle/>
          <a:p>
            <a:pPr eaLnBrk="1" hangingPunct="1"/>
            <a:r>
              <a:rPr lang="en-US" sz="3200" dirty="0"/>
              <a:t>Introduction</a:t>
            </a:r>
          </a:p>
        </p:txBody>
      </p:sp>
      <p:sp>
        <p:nvSpPr>
          <p:cNvPr id="5124" name="Text Box 7"/>
          <p:cNvSpPr txBox="1">
            <a:spLocks noChangeArrowheads="1"/>
          </p:cNvSpPr>
          <p:nvPr/>
        </p:nvSpPr>
        <p:spPr bwMode="auto">
          <a:xfrm>
            <a:off x="1143003" y="4686305"/>
            <a:ext cx="4400551" cy="346247"/>
          </a:xfrm>
          <a:prstGeom prst="rect">
            <a:avLst/>
          </a:prstGeom>
          <a:noFill/>
          <a:ln w="9525">
            <a:noFill/>
            <a:miter lim="800000"/>
            <a:headEnd/>
            <a:tailEnd/>
          </a:ln>
        </p:spPr>
        <p:txBody>
          <a:bodyPr lIns="68579" tIns="34289" rIns="68579" bIns="34289">
            <a:spAutoFit/>
          </a:bodyPr>
          <a:lstStyle/>
          <a:p>
            <a:pPr>
              <a:spcBef>
                <a:spcPct val="50000"/>
              </a:spcBef>
            </a:pPr>
            <a:endParaRPr lang="en-US"/>
          </a:p>
        </p:txBody>
      </p:sp>
      <p:sp>
        <p:nvSpPr>
          <p:cNvPr id="5125" name="Text Box 8"/>
          <p:cNvSpPr txBox="1">
            <a:spLocks noChangeArrowheads="1"/>
          </p:cNvSpPr>
          <p:nvPr/>
        </p:nvSpPr>
        <p:spPr bwMode="auto">
          <a:xfrm>
            <a:off x="0" y="4005904"/>
            <a:ext cx="9144000" cy="623246"/>
          </a:xfrm>
          <a:prstGeom prst="rect">
            <a:avLst/>
          </a:prstGeom>
          <a:noFill/>
          <a:ln w="9525">
            <a:noFill/>
            <a:miter lim="800000"/>
            <a:headEnd/>
            <a:tailEnd/>
          </a:ln>
        </p:spPr>
        <p:txBody>
          <a:bodyPr wrap="square" lIns="68579" tIns="34289" rIns="68579" bIns="34289">
            <a:spAutoFit/>
          </a:bodyPr>
          <a:lstStyle/>
          <a:p>
            <a:pPr algn="ctr">
              <a:spcBef>
                <a:spcPts val="0"/>
              </a:spcBef>
            </a:pPr>
            <a:r>
              <a:rPr lang="en-US" dirty="0">
                <a:latin typeface="Calibri"/>
                <a:cs typeface="Calibri"/>
              </a:rPr>
              <a:t>Instructor: Ngoc-Hoang LUONG, PhD. </a:t>
            </a:r>
          </a:p>
          <a:p>
            <a:pPr algn="ctr">
              <a:spcBef>
                <a:spcPts val="0"/>
              </a:spcBef>
            </a:pPr>
            <a:r>
              <a:rPr lang="en-US" b="1" dirty="0">
                <a:latin typeface="Calibri"/>
                <a:cs typeface="Calibri"/>
              </a:rPr>
              <a:t>University of Information Technology (UIT), VNU-HCM</a:t>
            </a:r>
          </a:p>
        </p:txBody>
      </p:sp>
      <p:pic>
        <p:nvPicPr>
          <p:cNvPr id="1028" name="Picture 4">
            <a:extLst>
              <a:ext uri="{FF2B5EF4-FFF2-40B4-BE49-F238E27FC236}">
                <a16:creationId xmlns:a16="http://schemas.microsoft.com/office/drawing/2014/main" id="{632CD38F-0DBC-42FE-B758-DDFB8CC4D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577401"/>
            <a:ext cx="3409951" cy="2278199"/>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7">
            <a:extLst>
              <a:ext uri="{FF2B5EF4-FFF2-40B4-BE49-F238E27FC236}">
                <a16:creationId xmlns:a16="http://schemas.microsoft.com/office/drawing/2014/main" id="{59B200A7-FB9A-4676-B591-9B124C387D90}"/>
              </a:ext>
            </a:extLst>
          </p:cNvPr>
          <p:cNvSpPr>
            <a:spLocks noGrp="1"/>
          </p:cNvSpPr>
          <p:nvPr>
            <p:ph type="ftr" sz="quarter" idx="11"/>
          </p:nvPr>
        </p:nvSpPr>
        <p:spPr>
          <a:xfrm>
            <a:off x="228600" y="4933953"/>
            <a:ext cx="8686800" cy="209551"/>
          </a:xfrm>
        </p:spPr>
        <p:txBody>
          <a:bodyPr/>
          <a:lstStyle/>
          <a:p>
            <a:pPr>
              <a:defRPr/>
            </a:pPr>
            <a:r>
              <a:rPr lang="en-US" sz="800" dirty="0"/>
              <a:t>https://www.infomance.com/ai-is-helping-hollywood-to-decide-what-movies-to-make/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0412-6A00-583E-1F38-86A256689FFD}"/>
              </a:ext>
            </a:extLst>
          </p:cNvPr>
          <p:cNvSpPr>
            <a:spLocks noGrp="1"/>
          </p:cNvSpPr>
          <p:nvPr>
            <p:ph type="title"/>
          </p:nvPr>
        </p:nvSpPr>
        <p:spPr/>
        <p:txBody>
          <a:bodyPr/>
          <a:lstStyle/>
          <a:p>
            <a:endParaRPr lang="en-US"/>
          </a:p>
        </p:txBody>
      </p:sp>
      <p:pic>
        <p:nvPicPr>
          <p:cNvPr id="5" name="Content Placeholder 4" descr="Graphical user interface, text, application, email&#10;&#10;Description automatically generated">
            <a:extLst>
              <a:ext uri="{FF2B5EF4-FFF2-40B4-BE49-F238E27FC236}">
                <a16:creationId xmlns:a16="http://schemas.microsoft.com/office/drawing/2014/main" id="{4598A809-0AC7-0360-FEEE-34C3C0D121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0"/>
            <a:ext cx="4023755" cy="6874171"/>
          </a:xfrm>
        </p:spPr>
      </p:pic>
    </p:spTree>
    <p:extLst>
      <p:ext uri="{BB962C8B-B14F-4D97-AF65-F5344CB8AC3E}">
        <p14:creationId xmlns:p14="http://schemas.microsoft.com/office/powerpoint/2010/main" val="11314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D94-A3D3-4E84-B300-D2020BF0E6B9}"/>
              </a:ext>
            </a:extLst>
          </p:cNvPr>
          <p:cNvSpPr>
            <a:spLocks noGrp="1"/>
          </p:cNvSpPr>
          <p:nvPr>
            <p:ph type="title"/>
          </p:nvPr>
        </p:nvSpPr>
        <p:spPr>
          <a:xfrm>
            <a:off x="0" y="-19050"/>
            <a:ext cx="9144000" cy="857251"/>
          </a:xfrm>
        </p:spPr>
        <p:txBody>
          <a:bodyPr/>
          <a:lstStyle/>
          <a:p>
            <a:r>
              <a:rPr lang="en-US" dirty="0"/>
              <a:t>What is AI?</a:t>
            </a:r>
          </a:p>
        </p:txBody>
      </p:sp>
      <p:pic>
        <p:nvPicPr>
          <p:cNvPr id="6" name="Content Placeholder 5" descr="A close up of a device&#10;&#10;Description automatically generated">
            <a:extLst>
              <a:ext uri="{FF2B5EF4-FFF2-40B4-BE49-F238E27FC236}">
                <a16:creationId xmlns:a16="http://schemas.microsoft.com/office/drawing/2014/main" id="{C97DCFBE-2D2E-4E82-98A1-A874177784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8766" y="1047754"/>
            <a:ext cx="3546475" cy="3546475"/>
          </a:xfrm>
        </p:spPr>
      </p:pic>
    </p:spTree>
    <p:extLst>
      <p:ext uri="{BB962C8B-B14F-4D97-AF65-F5344CB8AC3E}">
        <p14:creationId xmlns:p14="http://schemas.microsoft.com/office/powerpoint/2010/main" val="384336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D94-A3D3-4E84-B300-D2020BF0E6B9}"/>
              </a:ext>
            </a:extLst>
          </p:cNvPr>
          <p:cNvSpPr>
            <a:spLocks noGrp="1"/>
          </p:cNvSpPr>
          <p:nvPr>
            <p:ph type="title"/>
          </p:nvPr>
        </p:nvSpPr>
        <p:spPr>
          <a:xfrm>
            <a:off x="0" y="-19050"/>
            <a:ext cx="9144000" cy="857251"/>
          </a:xfrm>
        </p:spPr>
        <p:txBody>
          <a:bodyPr/>
          <a:lstStyle/>
          <a:p>
            <a:r>
              <a:rPr lang="en-US" dirty="0"/>
              <a:t>What is AI?</a:t>
            </a:r>
          </a:p>
        </p:txBody>
      </p:sp>
      <p:pic>
        <p:nvPicPr>
          <p:cNvPr id="7" name="Content Placeholder 6" descr="A close up of a map&#10;&#10;Description automatically generated">
            <a:extLst>
              <a:ext uri="{FF2B5EF4-FFF2-40B4-BE49-F238E27FC236}">
                <a16:creationId xmlns:a16="http://schemas.microsoft.com/office/drawing/2014/main" id="{DFE65FC3-7D67-4979-AE1F-411D200C71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365875"/>
            <a:ext cx="8534400" cy="2910231"/>
          </a:xfrm>
        </p:spPr>
      </p:pic>
      <p:sp>
        <p:nvSpPr>
          <p:cNvPr id="8" name="Footer Placeholder 7">
            <a:extLst>
              <a:ext uri="{FF2B5EF4-FFF2-40B4-BE49-F238E27FC236}">
                <a16:creationId xmlns:a16="http://schemas.microsoft.com/office/drawing/2014/main" id="{F31345D3-95AE-46F3-9BC4-769681A596B1}"/>
              </a:ext>
            </a:extLst>
          </p:cNvPr>
          <p:cNvSpPr>
            <a:spLocks noGrp="1"/>
          </p:cNvSpPr>
          <p:nvPr>
            <p:ph type="ftr" sz="quarter" idx="11"/>
          </p:nvPr>
        </p:nvSpPr>
        <p:spPr>
          <a:xfrm>
            <a:off x="228600" y="4786313"/>
            <a:ext cx="8686800" cy="357188"/>
          </a:xfrm>
        </p:spPr>
        <p:txBody>
          <a:bodyPr/>
          <a:lstStyle/>
          <a:p>
            <a:pPr>
              <a:defRPr/>
            </a:pPr>
            <a:r>
              <a:rPr lang="en-US" sz="900" dirty="0"/>
              <a:t>https://stats.stackexchange.com/questions/395018/why-does-each-convolution-layer-require-activation-function-and-weight-initializ</a:t>
            </a:r>
          </a:p>
        </p:txBody>
      </p:sp>
    </p:spTree>
    <p:extLst>
      <p:ext uri="{BB962C8B-B14F-4D97-AF65-F5344CB8AC3E}">
        <p14:creationId xmlns:p14="http://schemas.microsoft.com/office/powerpoint/2010/main" val="2639554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D94-A3D3-4E84-B300-D2020BF0E6B9}"/>
              </a:ext>
            </a:extLst>
          </p:cNvPr>
          <p:cNvSpPr>
            <a:spLocks noGrp="1"/>
          </p:cNvSpPr>
          <p:nvPr>
            <p:ph type="title"/>
          </p:nvPr>
        </p:nvSpPr>
        <p:spPr>
          <a:xfrm>
            <a:off x="0" y="-19050"/>
            <a:ext cx="9144000" cy="857251"/>
          </a:xfrm>
        </p:spPr>
        <p:txBody>
          <a:bodyPr/>
          <a:lstStyle/>
          <a:p>
            <a:r>
              <a:rPr lang="en-US" dirty="0"/>
              <a:t>What is AI?</a:t>
            </a:r>
          </a:p>
        </p:txBody>
      </p:sp>
      <p:sp>
        <p:nvSpPr>
          <p:cNvPr id="8" name="Footer Placeholder 7">
            <a:extLst>
              <a:ext uri="{FF2B5EF4-FFF2-40B4-BE49-F238E27FC236}">
                <a16:creationId xmlns:a16="http://schemas.microsoft.com/office/drawing/2014/main" id="{F31345D3-95AE-46F3-9BC4-769681A596B1}"/>
              </a:ext>
            </a:extLst>
          </p:cNvPr>
          <p:cNvSpPr>
            <a:spLocks noGrp="1"/>
          </p:cNvSpPr>
          <p:nvPr>
            <p:ph type="ftr" sz="quarter" idx="11"/>
          </p:nvPr>
        </p:nvSpPr>
        <p:spPr>
          <a:xfrm>
            <a:off x="228600" y="4786313"/>
            <a:ext cx="8686800" cy="357188"/>
          </a:xfrm>
        </p:spPr>
        <p:txBody>
          <a:bodyPr/>
          <a:lstStyle/>
          <a:p>
            <a:pPr>
              <a:defRPr/>
            </a:pPr>
            <a:r>
              <a:rPr lang="en-US" sz="900" dirty="0"/>
              <a:t>https://www.datamation.com/artificial-intelligence/what-is-artificial-intelligence.html</a:t>
            </a:r>
          </a:p>
        </p:txBody>
      </p:sp>
      <p:pic>
        <p:nvPicPr>
          <p:cNvPr id="7" name="Content Placeholder 6" descr="A close up of a logo&#10;&#10;Description automatically generated">
            <a:extLst>
              <a:ext uri="{FF2B5EF4-FFF2-40B4-BE49-F238E27FC236}">
                <a16:creationId xmlns:a16="http://schemas.microsoft.com/office/drawing/2014/main" id="{583A2A01-2584-44FD-B623-8A0E7B4982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8413" y="1047754"/>
            <a:ext cx="6867179" cy="3546475"/>
          </a:xfrm>
        </p:spPr>
      </p:pic>
    </p:spTree>
    <p:extLst>
      <p:ext uri="{BB962C8B-B14F-4D97-AF65-F5344CB8AC3E}">
        <p14:creationId xmlns:p14="http://schemas.microsoft.com/office/powerpoint/2010/main" val="336422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D94-A3D3-4E84-B300-D2020BF0E6B9}"/>
              </a:ext>
            </a:extLst>
          </p:cNvPr>
          <p:cNvSpPr>
            <a:spLocks noGrp="1"/>
          </p:cNvSpPr>
          <p:nvPr>
            <p:ph type="title"/>
          </p:nvPr>
        </p:nvSpPr>
        <p:spPr>
          <a:xfrm>
            <a:off x="0" y="-19050"/>
            <a:ext cx="9144000" cy="857251"/>
          </a:xfrm>
        </p:spPr>
        <p:txBody>
          <a:bodyPr/>
          <a:lstStyle/>
          <a:p>
            <a:r>
              <a:rPr lang="en-US" dirty="0"/>
              <a:t>What is AI?</a:t>
            </a:r>
          </a:p>
        </p:txBody>
      </p:sp>
      <p:sp>
        <p:nvSpPr>
          <p:cNvPr id="8" name="Footer Placeholder 7">
            <a:extLst>
              <a:ext uri="{FF2B5EF4-FFF2-40B4-BE49-F238E27FC236}">
                <a16:creationId xmlns:a16="http://schemas.microsoft.com/office/drawing/2014/main" id="{F31345D3-95AE-46F3-9BC4-769681A596B1}"/>
              </a:ext>
            </a:extLst>
          </p:cNvPr>
          <p:cNvSpPr>
            <a:spLocks noGrp="1"/>
          </p:cNvSpPr>
          <p:nvPr>
            <p:ph type="ftr" sz="quarter" idx="11"/>
          </p:nvPr>
        </p:nvSpPr>
        <p:spPr>
          <a:xfrm>
            <a:off x="228600" y="4786313"/>
            <a:ext cx="8686800" cy="357188"/>
          </a:xfrm>
        </p:spPr>
        <p:txBody>
          <a:bodyPr/>
          <a:lstStyle/>
          <a:p>
            <a:pPr>
              <a:defRPr/>
            </a:pPr>
            <a:r>
              <a:rPr lang="en-US" sz="900" dirty="0"/>
              <a:t>Michael Littman</a:t>
            </a:r>
          </a:p>
        </p:txBody>
      </p:sp>
      <p:sp>
        <p:nvSpPr>
          <p:cNvPr id="4" name="Content Placeholder 3">
            <a:extLst>
              <a:ext uri="{FF2B5EF4-FFF2-40B4-BE49-F238E27FC236}">
                <a16:creationId xmlns:a16="http://schemas.microsoft.com/office/drawing/2014/main" id="{03506FAA-F570-4F6C-8203-88B01B2A6F17}"/>
              </a:ext>
            </a:extLst>
          </p:cNvPr>
          <p:cNvSpPr>
            <a:spLocks noGrp="1"/>
          </p:cNvSpPr>
          <p:nvPr>
            <p:ph idx="1"/>
          </p:nvPr>
        </p:nvSpPr>
        <p:spPr/>
        <p:txBody>
          <a:bodyPr/>
          <a:lstStyle/>
          <a:p>
            <a:r>
              <a:rPr lang="en-US" dirty="0"/>
              <a:t>Give a man a fish and you feed him for a day.</a:t>
            </a:r>
          </a:p>
          <a:p>
            <a:pPr lvl="1"/>
            <a:r>
              <a:rPr lang="en-US" dirty="0"/>
              <a:t>Programming</a:t>
            </a:r>
          </a:p>
          <a:p>
            <a:r>
              <a:rPr lang="en-US" dirty="0"/>
              <a:t>Teach a man to fish and you feed him for a lifetime.</a:t>
            </a:r>
          </a:p>
          <a:p>
            <a:pPr lvl="1"/>
            <a:r>
              <a:rPr lang="en-US" dirty="0"/>
              <a:t>Learning from Data (Supervised Learning)</a:t>
            </a:r>
          </a:p>
          <a:p>
            <a:r>
              <a:rPr lang="en-US" dirty="0"/>
              <a:t>Give a man a taste for fish and he’ll figure out how to get fish, even if the details change!</a:t>
            </a:r>
          </a:p>
          <a:p>
            <a:pPr lvl="1"/>
            <a:r>
              <a:rPr lang="en-US" dirty="0"/>
              <a:t>Optimization (</a:t>
            </a:r>
            <a:r>
              <a:rPr lang="en-US"/>
              <a:t>Reinforcement Learning)</a:t>
            </a:r>
            <a:endParaRPr lang="en-US" dirty="0"/>
          </a:p>
        </p:txBody>
      </p:sp>
    </p:spTree>
    <p:extLst>
      <p:ext uri="{BB962C8B-B14F-4D97-AF65-F5344CB8AC3E}">
        <p14:creationId xmlns:p14="http://schemas.microsoft.com/office/powerpoint/2010/main" val="339629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AFD94-A3D3-4E84-B300-D2020BF0E6B9}"/>
              </a:ext>
            </a:extLst>
          </p:cNvPr>
          <p:cNvSpPr>
            <a:spLocks noGrp="1"/>
          </p:cNvSpPr>
          <p:nvPr>
            <p:ph type="title"/>
          </p:nvPr>
        </p:nvSpPr>
        <p:spPr>
          <a:xfrm>
            <a:off x="0" y="-19050"/>
            <a:ext cx="9144000" cy="857251"/>
          </a:xfrm>
        </p:spPr>
        <p:txBody>
          <a:bodyPr/>
          <a:lstStyle/>
          <a:p>
            <a:r>
              <a:rPr lang="en-US" dirty="0"/>
              <a:t>What is AI?</a:t>
            </a:r>
          </a:p>
        </p:txBody>
      </p:sp>
      <p:sp>
        <p:nvSpPr>
          <p:cNvPr id="4" name="Content Placeholder 3">
            <a:extLst>
              <a:ext uri="{FF2B5EF4-FFF2-40B4-BE49-F238E27FC236}">
                <a16:creationId xmlns:a16="http://schemas.microsoft.com/office/drawing/2014/main" id="{03506FAA-F570-4F6C-8203-88B01B2A6F17}"/>
              </a:ext>
            </a:extLst>
          </p:cNvPr>
          <p:cNvSpPr>
            <a:spLocks noGrp="1"/>
          </p:cNvSpPr>
          <p:nvPr>
            <p:ph idx="1"/>
          </p:nvPr>
        </p:nvSpPr>
        <p:spPr>
          <a:xfrm>
            <a:off x="2057400" y="2114550"/>
            <a:ext cx="5181600" cy="2099079"/>
          </a:xfrm>
        </p:spPr>
        <p:txBody>
          <a:bodyPr/>
          <a:lstStyle/>
          <a:p>
            <a:pPr marL="0" indent="0">
              <a:buNone/>
            </a:pPr>
            <a:r>
              <a:rPr lang="en-US"/>
              <a:t>The ability of </a:t>
            </a:r>
            <a:r>
              <a:rPr lang="en-US">
                <a:solidFill>
                  <a:srgbClr val="FF0000"/>
                </a:solidFill>
              </a:rPr>
              <a:t>performing a choice </a:t>
            </a:r>
            <a:r>
              <a:rPr lang="en-US"/>
              <a:t>(from a finite or infinite set of options) in order to achieve a certain </a:t>
            </a:r>
            <a:r>
              <a:rPr lang="en-US">
                <a:solidFill>
                  <a:srgbClr val="FF0000"/>
                </a:solidFill>
              </a:rPr>
              <a:t>objective</a:t>
            </a:r>
            <a:r>
              <a:rPr lang="en-US"/>
              <a:t>. </a:t>
            </a:r>
            <a:endParaRPr lang="en-US" dirty="0"/>
          </a:p>
        </p:txBody>
      </p:sp>
    </p:spTree>
    <p:extLst>
      <p:ext uri="{BB962C8B-B14F-4D97-AF65-F5344CB8AC3E}">
        <p14:creationId xmlns:p14="http://schemas.microsoft.com/office/powerpoint/2010/main" val="256365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p>
        </p:txBody>
      </p:sp>
      <p:sp>
        <p:nvSpPr>
          <p:cNvPr id="11279" name="Text Box 16"/>
          <p:cNvSpPr txBox="1">
            <a:spLocks noChangeArrowheads="1"/>
          </p:cNvSpPr>
          <p:nvPr/>
        </p:nvSpPr>
        <p:spPr bwMode="auto">
          <a:xfrm>
            <a:off x="2152653" y="1047755"/>
            <a:ext cx="5543551" cy="346247"/>
          </a:xfrm>
          <a:prstGeom prst="rect">
            <a:avLst/>
          </a:prstGeom>
          <a:noFill/>
          <a:ln w="9525">
            <a:noFill/>
            <a:miter lim="800000"/>
            <a:headEnd/>
            <a:tailEnd/>
          </a:ln>
        </p:spPr>
        <p:txBody>
          <a:bodyPr lIns="68579" tIns="34289" rIns="68579" bIns="34289">
            <a:spAutoFit/>
          </a:bodyPr>
          <a:lstStyle/>
          <a:p>
            <a:pPr>
              <a:spcBef>
                <a:spcPct val="50000"/>
              </a:spcBef>
            </a:pPr>
            <a:r>
              <a:rPr lang="en-US" dirty="0">
                <a:latin typeface="Calibri" pitchFamily="34" charset="0"/>
              </a:rPr>
              <a:t>The science of making machines that:</a:t>
            </a:r>
          </a:p>
        </p:txBody>
      </p:sp>
      <p:sp>
        <p:nvSpPr>
          <p:cNvPr id="7" name="TextBox 6"/>
          <p:cNvSpPr txBox="1"/>
          <p:nvPr/>
        </p:nvSpPr>
        <p:spPr>
          <a:xfrm>
            <a:off x="304800" y="21145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2114551"/>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1"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76440D-CC26-4078-8763-D332713D6120}"/>
              </a:ext>
            </a:extLst>
          </p:cNvPr>
          <p:cNvSpPr/>
          <p:nvPr/>
        </p:nvSpPr>
        <p:spPr>
          <a:xfrm>
            <a:off x="-1143000" y="4857750"/>
            <a:ext cx="12039600" cy="307777"/>
          </a:xfrm>
          <a:prstGeom prst="rect">
            <a:avLst/>
          </a:prstGeom>
        </p:spPr>
        <p:txBody>
          <a:bodyPr wrap="square">
            <a:spAutoFit/>
          </a:bodyPr>
          <a:lstStyle/>
          <a:p>
            <a:pPr algn="ctr">
              <a:spcBef>
                <a:spcPct val="50000"/>
              </a:spcBef>
            </a:pPr>
            <a:r>
              <a:rPr lang="en-US" sz="1400" dirty="0">
                <a:latin typeface="Calibri"/>
                <a:cs typeface="Calibri"/>
              </a:rPr>
              <a:t>[These slides were created by Dan Klein and Pieter Abbeel for CS188 Intro to AI at UC Berkeley.]</a:t>
            </a:r>
          </a:p>
        </p:txBody>
      </p:sp>
    </p:spTree>
    <p:extLst>
      <p:ext uri="{BB962C8B-B14F-4D97-AF65-F5344CB8AC3E}">
        <p14:creationId xmlns:p14="http://schemas.microsoft.com/office/powerpoint/2010/main" val="159489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vert="horz" wrap="square" lIns="91439" tIns="45719" rIns="99059" bIns="45719" numCol="1" anchor="ctr" anchorCtr="0" compatLnSpc="1">
            <a:prstTxWarp prst="textNoShape">
              <a:avLst/>
            </a:prstTxWarp>
          </a:bodyPr>
          <a:lstStyle/>
          <a:p>
            <a:r>
              <a:rPr lang="en-US"/>
              <a:t>Rational Decisions</a:t>
            </a:r>
          </a:p>
        </p:txBody>
      </p:sp>
      <p:sp>
        <p:nvSpPr>
          <p:cNvPr id="12292" name="Rectangle 5"/>
          <p:cNvSpPr>
            <a:spLocks/>
          </p:cNvSpPr>
          <p:nvPr/>
        </p:nvSpPr>
        <p:spPr bwMode="auto">
          <a:xfrm>
            <a:off x="1524000" y="1123955"/>
            <a:ext cx="6858000" cy="1933575"/>
          </a:xfrm>
          <a:prstGeom prst="rect">
            <a:avLst/>
          </a:prstGeom>
          <a:noFill/>
          <a:ln w="12700">
            <a:noFill/>
            <a:miter lim="800000"/>
            <a:headEnd/>
            <a:tailEnd/>
          </a:ln>
        </p:spPr>
        <p:txBody>
          <a:bodyPr lIns="0" tIns="0" rIns="30479" bIns="0"/>
          <a:lstStyle/>
          <a:p>
            <a:pPr marL="29765">
              <a:spcBef>
                <a:spcPts val="751"/>
              </a:spcBef>
            </a:pPr>
            <a:r>
              <a:rPr lang="en-US" dirty="0">
                <a:latin typeface="Calibri" pitchFamily="34" charset="0"/>
                <a:cs typeface="Arial" charset="0"/>
              </a:rPr>
              <a:t>  We’ll use the term </a:t>
            </a:r>
            <a:r>
              <a:rPr lang="en-US" b="1" dirty="0">
                <a:latin typeface="Calibri" pitchFamily="34" charset="0"/>
                <a:cs typeface="Arial" charset="0"/>
              </a:rPr>
              <a:t>rational</a:t>
            </a:r>
            <a:r>
              <a:rPr lang="en-US" dirty="0">
                <a:latin typeface="Calibri" pitchFamily="34" charset="0"/>
                <a:cs typeface="Arial" charset="0"/>
              </a:rPr>
              <a:t> in a very specific, technical way:</a:t>
            </a:r>
          </a:p>
          <a:p>
            <a:pPr marL="372639" lvl="1">
              <a:spcBef>
                <a:spcPts val="751"/>
              </a:spcBef>
              <a:buSzPct val="125000"/>
              <a:buFont typeface="Wingdings" pitchFamily="2" charset="2"/>
              <a:buChar char="§"/>
            </a:pPr>
            <a:r>
              <a:rPr lang="en-US" dirty="0">
                <a:latin typeface="Calibri" pitchFamily="34" charset="0"/>
                <a:cs typeface="Arial" charset="0"/>
              </a:rPr>
              <a:t> Rational: maximally achieving pre-defined goals</a:t>
            </a:r>
            <a:endParaRPr lang="en-US" i="1" dirty="0">
              <a:latin typeface="Calibri" pitchFamily="34" charset="0"/>
              <a:cs typeface="Arial" charset="0"/>
            </a:endParaRPr>
          </a:p>
          <a:p>
            <a:pPr marL="372639" lvl="1">
              <a:spcBef>
                <a:spcPts val="751"/>
              </a:spcBef>
              <a:buSzPct val="125000"/>
              <a:buFont typeface="Wingdings" pitchFamily="2" charset="2"/>
              <a:buChar char="§"/>
            </a:pPr>
            <a:r>
              <a:rPr lang="en-US" dirty="0">
                <a:latin typeface="Calibri" pitchFamily="34" charset="0"/>
                <a:cs typeface="Arial" charset="0"/>
              </a:rPr>
              <a:t> Rationality</a:t>
            </a:r>
            <a:r>
              <a:rPr lang="en-US" b="1" dirty="0">
                <a:latin typeface="Calibri" pitchFamily="34" charset="0"/>
                <a:cs typeface="Arial" charset="0"/>
              </a:rPr>
              <a:t> </a:t>
            </a:r>
            <a:r>
              <a:rPr lang="en-US" dirty="0">
                <a:latin typeface="Calibri" pitchFamily="34" charset="0"/>
                <a:cs typeface="Arial" charset="0"/>
              </a:rPr>
              <a:t>only concerns what decisions are made </a:t>
            </a:r>
          </a:p>
          <a:p>
            <a:pPr marL="372639" lvl="1">
              <a:spcBef>
                <a:spcPts val="751"/>
              </a:spcBef>
              <a:buSzPct val="125000"/>
            </a:pPr>
            <a:r>
              <a:rPr lang="en-US" dirty="0">
                <a:latin typeface="Calibri" pitchFamily="34" charset="0"/>
                <a:cs typeface="Arial" charset="0"/>
              </a:rPr>
              <a:t>   (not the thought process behind them)</a:t>
            </a:r>
          </a:p>
          <a:p>
            <a:pPr marL="372639" lvl="1">
              <a:spcBef>
                <a:spcPts val="751"/>
              </a:spcBef>
              <a:buSzPct val="125000"/>
              <a:buFont typeface="Wingdings" pitchFamily="2" charset="2"/>
              <a:buChar char="§"/>
            </a:pPr>
            <a:r>
              <a:rPr lang="en-US" dirty="0">
                <a:latin typeface="Calibri" pitchFamily="34" charset="0"/>
                <a:cs typeface="Arial" charset="0"/>
              </a:rPr>
              <a:t> Goals are expressed in terms of the </a:t>
            </a:r>
            <a:r>
              <a:rPr lang="en-US" b="1" dirty="0">
                <a:latin typeface="Calibri" pitchFamily="34" charset="0"/>
                <a:cs typeface="Arial" charset="0"/>
              </a:rPr>
              <a:t>utility</a:t>
            </a:r>
            <a:r>
              <a:rPr lang="en-US" dirty="0">
                <a:latin typeface="Calibri" pitchFamily="34" charset="0"/>
                <a:cs typeface="Arial" charset="0"/>
              </a:rPr>
              <a:t> of outcomes</a:t>
            </a:r>
          </a:p>
          <a:p>
            <a:pPr marL="372639" lvl="1">
              <a:spcBef>
                <a:spcPts val="751"/>
              </a:spcBef>
              <a:buClr>
                <a:srgbClr val="1212D2"/>
              </a:buClr>
              <a:buSzPct val="125000"/>
              <a:buFont typeface="Wingdings" pitchFamily="2" charset="2"/>
              <a:buChar char="§"/>
            </a:pPr>
            <a:r>
              <a:rPr lang="en-US" dirty="0">
                <a:solidFill>
                  <a:srgbClr val="1212D2"/>
                </a:solidFill>
                <a:latin typeface="Calibri" pitchFamily="34" charset="0"/>
                <a:cs typeface="Arial" charset="0"/>
              </a:rPr>
              <a:t> Being rational means </a:t>
            </a:r>
            <a:r>
              <a:rPr lang="en-US" b="1" dirty="0">
                <a:solidFill>
                  <a:srgbClr val="1212D2"/>
                </a:solidFill>
                <a:latin typeface="Calibri" pitchFamily="34" charset="0"/>
                <a:cs typeface="Arial" charset="0"/>
              </a:rPr>
              <a:t>maximizing your expected utility</a:t>
            </a:r>
          </a:p>
        </p:txBody>
      </p:sp>
      <p:sp>
        <p:nvSpPr>
          <p:cNvPr id="24582" name="Rectangle 6"/>
          <p:cNvSpPr>
            <a:spLocks/>
          </p:cNvSpPr>
          <p:nvPr/>
        </p:nvSpPr>
        <p:spPr bwMode="auto">
          <a:xfrm>
            <a:off x="0" y="3714755"/>
            <a:ext cx="9144000" cy="714375"/>
          </a:xfrm>
          <a:prstGeom prst="rect">
            <a:avLst/>
          </a:prstGeom>
          <a:noFill/>
          <a:ln w="12700">
            <a:noFill/>
            <a:miter lim="800000"/>
            <a:headEnd/>
            <a:tailEnd/>
          </a:ln>
        </p:spPr>
        <p:txBody>
          <a:bodyPr lIns="0" tIns="0" rIns="30479" bIns="0"/>
          <a:lstStyle/>
          <a:p>
            <a:pPr marL="29765" algn="ctr">
              <a:spcBef>
                <a:spcPts val="751"/>
              </a:spcBef>
            </a:pPr>
            <a:r>
              <a:rPr lang="en-US" sz="2000" dirty="0">
                <a:latin typeface="Calibri" pitchFamily="34" charset="0"/>
                <a:cs typeface="Arial" charset="0"/>
              </a:rPr>
              <a:t>A better title for this course would be:</a:t>
            </a:r>
          </a:p>
          <a:p>
            <a:pPr marL="29765" algn="ctr">
              <a:spcBef>
                <a:spcPts val="751"/>
              </a:spcBef>
            </a:pPr>
            <a:r>
              <a:rPr lang="en-US" sz="2800" b="1" dirty="0">
                <a:solidFill>
                  <a:srgbClr val="1212D2"/>
                </a:solidFill>
                <a:latin typeface="Calibri" pitchFamily="34" charset="0"/>
                <a:cs typeface="Arial" charset="0"/>
              </a:rPr>
              <a:t>Computational Rationality</a:t>
            </a:r>
          </a:p>
        </p:txBody>
      </p:sp>
      <p:sp>
        <p:nvSpPr>
          <p:cNvPr id="5" name="Rectangle 4">
            <a:extLst>
              <a:ext uri="{FF2B5EF4-FFF2-40B4-BE49-F238E27FC236}">
                <a16:creationId xmlns:a16="http://schemas.microsoft.com/office/drawing/2014/main" id="{AF04547C-78F8-4A14-B2AF-79FFAF16F6F6}"/>
              </a:ext>
            </a:extLst>
          </p:cNvPr>
          <p:cNvSpPr/>
          <p:nvPr/>
        </p:nvSpPr>
        <p:spPr>
          <a:xfrm>
            <a:off x="-1143000" y="4857750"/>
            <a:ext cx="12039600" cy="307777"/>
          </a:xfrm>
          <a:prstGeom prst="rect">
            <a:avLst/>
          </a:prstGeom>
        </p:spPr>
        <p:txBody>
          <a:bodyPr wrap="square">
            <a:spAutoFit/>
          </a:bodyPr>
          <a:lstStyle/>
          <a:p>
            <a:pPr algn="ctr">
              <a:spcBef>
                <a:spcPct val="50000"/>
              </a:spcBef>
            </a:pPr>
            <a:r>
              <a:rPr lang="en-US" sz="1400" dirty="0">
                <a:latin typeface="Calibri"/>
                <a:cs typeface="Calibri"/>
              </a:rPr>
              <a:t>[These slides were created by Dan Klein and Pieter Abbeel for CS188 Intro to AI at UC Berkeley.]</a:t>
            </a:r>
          </a:p>
        </p:txBody>
      </p:sp>
    </p:spTree>
    <p:extLst>
      <p:ext uri="{BB962C8B-B14F-4D97-AF65-F5344CB8AC3E}">
        <p14:creationId xmlns:p14="http://schemas.microsoft.com/office/powerpoint/2010/main" val="3421269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9F031-C06C-81E7-79DA-38FAC6AD9452}"/>
              </a:ext>
            </a:extLst>
          </p:cNvPr>
          <p:cNvSpPr>
            <a:spLocks noGrp="1"/>
          </p:cNvSpPr>
          <p:nvPr>
            <p:ph type="title"/>
          </p:nvPr>
        </p:nvSpPr>
        <p:spPr/>
        <p:txBody>
          <a:bodyPr/>
          <a:lstStyle/>
          <a:p>
            <a:r>
              <a:rPr lang="en-US" dirty="0"/>
              <a:t>Rational Decisions</a:t>
            </a:r>
          </a:p>
        </p:txBody>
      </p:sp>
      <p:pic>
        <p:nvPicPr>
          <p:cNvPr id="5" name="Picture 4" descr="Graphical user interface, text, application&#10;&#10;Description automatically generated">
            <a:extLst>
              <a:ext uri="{FF2B5EF4-FFF2-40B4-BE49-F238E27FC236}">
                <a16:creationId xmlns:a16="http://schemas.microsoft.com/office/drawing/2014/main" id="{E5B51E86-B85E-127D-72A2-37F2DD54F4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047750"/>
            <a:ext cx="2797893" cy="3714750"/>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8481B94-A201-F8BB-CF01-78391A9572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4508" y="1047750"/>
            <a:ext cx="2786062" cy="3714749"/>
          </a:xfrm>
          <a:prstGeom prst="rect">
            <a:avLst/>
          </a:prstGeom>
        </p:spPr>
      </p:pic>
    </p:spTree>
    <p:extLst>
      <p:ext uri="{BB962C8B-B14F-4D97-AF65-F5344CB8AC3E}">
        <p14:creationId xmlns:p14="http://schemas.microsoft.com/office/powerpoint/2010/main" val="162576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34696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Course Information</a:t>
            </a:r>
          </a:p>
        </p:txBody>
      </p:sp>
      <p:sp>
        <p:nvSpPr>
          <p:cNvPr id="6147" name="Rectangle 3"/>
          <p:cNvSpPr>
            <a:spLocks noGrp="1" noChangeArrowheads="1"/>
          </p:cNvSpPr>
          <p:nvPr>
            <p:ph type="body" idx="1"/>
          </p:nvPr>
        </p:nvSpPr>
        <p:spPr>
          <a:xfrm>
            <a:off x="685800" y="1047750"/>
            <a:ext cx="7315200" cy="3962400"/>
          </a:xfrm>
        </p:spPr>
        <p:txBody>
          <a:bodyPr/>
          <a:lstStyle/>
          <a:p>
            <a:pPr eaLnBrk="1" hangingPunct="1">
              <a:lnSpc>
                <a:spcPct val="90000"/>
              </a:lnSpc>
            </a:pPr>
            <a:r>
              <a:rPr lang="en-US" dirty="0"/>
              <a:t>Grades:</a:t>
            </a:r>
          </a:p>
          <a:p>
            <a:pPr lvl="1" eaLnBrk="1" hangingPunct="1">
              <a:lnSpc>
                <a:spcPct val="90000"/>
              </a:lnSpc>
            </a:pPr>
            <a:r>
              <a:rPr lang="en-US" dirty="0"/>
              <a:t>Final exam: 30%</a:t>
            </a:r>
          </a:p>
          <a:p>
            <a:pPr lvl="1" eaLnBrk="1" hangingPunct="1">
              <a:lnSpc>
                <a:spcPct val="90000"/>
              </a:lnSpc>
            </a:pPr>
            <a:r>
              <a:rPr lang="en-US"/>
              <a:t>Final project: </a:t>
            </a:r>
            <a:r>
              <a:rPr lang="en-US" dirty="0"/>
              <a:t>30%</a:t>
            </a:r>
          </a:p>
          <a:p>
            <a:pPr lvl="1" eaLnBrk="1" hangingPunct="1">
              <a:lnSpc>
                <a:spcPct val="90000"/>
              </a:lnSpc>
            </a:pPr>
            <a:r>
              <a:rPr lang="en-US" dirty="0"/>
              <a:t>Quiz + Lab work: 40%</a:t>
            </a:r>
          </a:p>
          <a:p>
            <a:pPr eaLnBrk="1" hangingPunct="1">
              <a:lnSpc>
                <a:spcPct val="90000"/>
              </a:lnSpc>
            </a:pPr>
            <a:r>
              <a:rPr lang="en-US" dirty="0"/>
              <a:t>Regulations:</a:t>
            </a:r>
          </a:p>
          <a:p>
            <a:pPr lvl="1" eaLnBrk="1" hangingPunct="1">
              <a:lnSpc>
                <a:spcPct val="90000"/>
              </a:lnSpc>
            </a:pPr>
            <a:r>
              <a:rPr lang="en-US" dirty="0"/>
              <a:t>Plagiarism is NOT </a:t>
            </a:r>
            <a:r>
              <a:rPr lang="en-US"/>
              <a:t>tolerated.</a:t>
            </a:r>
            <a:endParaRPr lang="en-US" dirty="0"/>
          </a:p>
          <a:p>
            <a:pPr eaLnBrk="1" hangingPunct="1"/>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solidFill>
                  <a:schemeClr val="accent1">
                    <a:lumMod val="50000"/>
                  </a:schemeClr>
                </a:solidFill>
                <a:latin typeface="Palatino"/>
                <a:cs typeface="Palatino"/>
              </a:rPr>
              <a:t>Maximize</a:t>
            </a:r>
            <a:r>
              <a:rPr lang="en-US" sz="6600" dirty="0">
                <a:latin typeface="Palatino"/>
                <a:cs typeface="Palatino"/>
              </a:rPr>
              <a:t>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848685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a:t>
            </a:r>
            <a:r>
              <a:rPr lang="en-US" sz="6600" dirty="0">
                <a:solidFill>
                  <a:schemeClr val="accent1">
                    <a:lumMod val="50000"/>
                  </a:schemeClr>
                </a:solidFill>
                <a:latin typeface="Palatino"/>
                <a:cs typeface="Palatino"/>
              </a:rPr>
              <a:t>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283152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solidFill>
                  <a:schemeClr val="accent1">
                    <a:lumMod val="50000"/>
                  </a:schemeClr>
                </a:solidFill>
                <a:latin typeface="Palatino"/>
                <a:cs typeface="Palatino"/>
              </a:rPr>
              <a:t>Expected</a:t>
            </a:r>
            <a:r>
              <a:rPr lang="en-US" sz="6600" dirty="0">
                <a:latin typeface="Palatino"/>
                <a:cs typeface="Palatino"/>
              </a:rPr>
              <a:t>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1275793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a:t>
            </a:r>
            <a:r>
              <a:rPr lang="en-US" sz="6600" dirty="0">
                <a:solidFill>
                  <a:schemeClr val="accent1">
                    <a:lumMod val="50000"/>
                  </a:schemeClr>
                </a:solidFill>
                <a:latin typeface="Palatino"/>
                <a:cs typeface="Palatino"/>
              </a:rPr>
              <a:t>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0048154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p>
        </p:txBody>
      </p:sp>
      <p:sp>
        <p:nvSpPr>
          <p:cNvPr id="569347" name="Rectangle 3"/>
          <p:cNvSpPr>
            <a:spLocks noGrp="1" noChangeArrowheads="1"/>
          </p:cNvSpPr>
          <p:nvPr>
            <p:ph type="body" idx="1"/>
          </p:nvPr>
        </p:nvSpPr>
        <p:spPr>
          <a:xfrm>
            <a:off x="457200" y="933450"/>
            <a:ext cx="5181600" cy="4076700"/>
          </a:xfrm>
        </p:spPr>
        <p:txBody>
          <a:bodyPr/>
          <a:lstStyle/>
          <a:p>
            <a:pPr eaLnBrk="1" hangingPunct="1">
              <a:lnSpc>
                <a:spcPct val="80000"/>
              </a:lnSpc>
            </a:pPr>
            <a:r>
              <a:rPr lang="en-US" sz="1400" dirty="0"/>
              <a:t>1940-1950: Early days</a:t>
            </a:r>
          </a:p>
          <a:p>
            <a:pPr lvl="1" eaLnBrk="1" hangingPunct="1">
              <a:lnSpc>
                <a:spcPct val="80000"/>
              </a:lnSpc>
            </a:pPr>
            <a:r>
              <a:rPr lang="en-US" sz="1200" dirty="0"/>
              <a:t>1943: McCulloch &amp; Pitts: Boolean circuit model of brain</a:t>
            </a:r>
          </a:p>
          <a:p>
            <a:pPr lvl="1" eaLnBrk="1" hangingPunct="1">
              <a:lnSpc>
                <a:spcPct val="80000"/>
              </a:lnSpc>
            </a:pPr>
            <a:r>
              <a:rPr lang="en-US" sz="1200" dirty="0"/>
              <a:t>1950: Turing's “Computing Machinery and Intelligence”</a:t>
            </a:r>
          </a:p>
          <a:p>
            <a:pPr lvl="1" eaLnBrk="1" hangingPunct="1">
              <a:lnSpc>
                <a:spcPct val="80000"/>
              </a:lnSpc>
            </a:pPr>
            <a:endParaRPr lang="en-US" sz="600" dirty="0"/>
          </a:p>
          <a:p>
            <a:pPr eaLnBrk="1" hangingPunct="1">
              <a:lnSpc>
                <a:spcPct val="80000"/>
              </a:lnSpc>
            </a:pPr>
            <a:r>
              <a:rPr lang="en-US" sz="1400" dirty="0"/>
              <a:t>1950—70: Excitement: Look, Ma, no hands!</a:t>
            </a:r>
          </a:p>
          <a:p>
            <a:pPr lvl="1" eaLnBrk="1" hangingPunct="1">
              <a:lnSpc>
                <a:spcPct val="80000"/>
              </a:lnSpc>
            </a:pPr>
            <a:r>
              <a:rPr lang="en-US" sz="1200" dirty="0"/>
              <a:t>1950s: Early AI programs: chess, checkers (RL), theorem proving</a:t>
            </a:r>
          </a:p>
          <a:p>
            <a:pPr lvl="1" eaLnBrk="1" hangingPunct="1">
              <a:lnSpc>
                <a:spcPct val="80000"/>
              </a:lnSpc>
            </a:pPr>
            <a:r>
              <a:rPr lang="en-US" sz="1200" dirty="0"/>
              <a:t>1956: Dartmouth meeting: “Artificial Intelligence” adopted</a:t>
            </a:r>
          </a:p>
          <a:p>
            <a:pPr lvl="1" eaLnBrk="1" hangingPunct="1">
              <a:lnSpc>
                <a:spcPct val="80000"/>
              </a:lnSpc>
            </a:pPr>
            <a:r>
              <a:rPr lang="en-US" sz="1200" dirty="0"/>
              <a:t>1965: Robinson's complete algorithm for logical reasoning</a:t>
            </a:r>
          </a:p>
          <a:p>
            <a:pPr lvl="1" eaLnBrk="1" hangingPunct="1">
              <a:lnSpc>
                <a:spcPct val="80000"/>
              </a:lnSpc>
            </a:pPr>
            <a:endParaRPr lang="en-US" sz="600" dirty="0"/>
          </a:p>
          <a:p>
            <a:pPr eaLnBrk="1" hangingPunct="1">
              <a:lnSpc>
                <a:spcPct val="80000"/>
              </a:lnSpc>
            </a:pPr>
            <a:r>
              <a:rPr lang="en-US" sz="1400" dirty="0"/>
              <a:t>1970—90: Knowledge-based approaches</a:t>
            </a:r>
          </a:p>
          <a:p>
            <a:pPr lvl="1" eaLnBrk="1" hangingPunct="1">
              <a:lnSpc>
                <a:spcPct val="80000"/>
              </a:lnSpc>
            </a:pPr>
            <a:r>
              <a:rPr lang="en-US" sz="1200" dirty="0"/>
              <a:t>1969—79: Early development of knowledge-based systems</a:t>
            </a:r>
          </a:p>
          <a:p>
            <a:pPr lvl="1" eaLnBrk="1" hangingPunct="1">
              <a:lnSpc>
                <a:spcPct val="80000"/>
              </a:lnSpc>
            </a:pPr>
            <a:r>
              <a:rPr lang="en-US" sz="1200" dirty="0"/>
              <a:t>1980—88: Expert systems industry booms</a:t>
            </a:r>
          </a:p>
          <a:p>
            <a:pPr lvl="1" eaLnBrk="1" hangingPunct="1">
              <a:lnSpc>
                <a:spcPct val="80000"/>
              </a:lnSpc>
            </a:pPr>
            <a:r>
              <a:rPr lang="en-US" sz="1200" dirty="0"/>
              <a:t>1988—93: Expert systems industry busts: “AI Winter”</a:t>
            </a:r>
          </a:p>
          <a:p>
            <a:pPr lvl="1" eaLnBrk="1" hangingPunct="1">
              <a:lnSpc>
                <a:spcPct val="80000"/>
              </a:lnSpc>
            </a:pPr>
            <a:endParaRPr lang="en-US" sz="600" dirty="0"/>
          </a:p>
          <a:p>
            <a:pPr eaLnBrk="1" hangingPunct="1">
              <a:lnSpc>
                <a:spcPct val="80000"/>
              </a:lnSpc>
            </a:pPr>
            <a:r>
              <a:rPr lang="en-US" sz="1400" dirty="0"/>
              <a:t>1990— 2012: Statistical approaches + subfield expertise </a:t>
            </a:r>
          </a:p>
          <a:p>
            <a:pPr lvl="1" eaLnBrk="1" hangingPunct="1">
              <a:lnSpc>
                <a:spcPct val="80000"/>
              </a:lnSpc>
            </a:pPr>
            <a:r>
              <a:rPr lang="en-US" sz="1200" dirty="0"/>
              <a:t>Resurgence of probability, focus on uncertainty</a:t>
            </a:r>
          </a:p>
          <a:p>
            <a:pPr lvl="1" eaLnBrk="1" hangingPunct="1">
              <a:lnSpc>
                <a:spcPct val="80000"/>
              </a:lnSpc>
            </a:pPr>
            <a:r>
              <a:rPr lang="en-US" sz="1200" dirty="0"/>
              <a:t>General increase in technical depth</a:t>
            </a:r>
          </a:p>
          <a:p>
            <a:pPr lvl="1" eaLnBrk="1" hangingPunct="1">
              <a:lnSpc>
                <a:spcPct val="80000"/>
              </a:lnSpc>
            </a:pPr>
            <a:r>
              <a:rPr lang="en-US" sz="1200" dirty="0"/>
              <a:t>Agents and learning systems… “AI Spring”?</a:t>
            </a:r>
          </a:p>
          <a:p>
            <a:pPr lvl="1" eaLnBrk="1" hangingPunct="1">
              <a:lnSpc>
                <a:spcPct val="80000"/>
              </a:lnSpc>
            </a:pPr>
            <a:endParaRPr lang="en-US" sz="700" dirty="0"/>
          </a:p>
          <a:p>
            <a:pPr eaLnBrk="1" hangingPunct="1">
              <a:lnSpc>
                <a:spcPct val="80000"/>
              </a:lnSpc>
            </a:pPr>
            <a:r>
              <a:rPr lang="en-US" sz="1400" dirty="0"/>
              <a:t>2012— ___: Excitement: Look, Ma, no hands again?</a:t>
            </a:r>
            <a:endParaRPr lang="en-US" sz="1400" dirty="0">
              <a:sym typeface="Wingdings" pitchFamily="2" charset="2"/>
            </a:endParaRPr>
          </a:p>
          <a:p>
            <a:pPr lvl="1" eaLnBrk="1" hangingPunct="1">
              <a:lnSpc>
                <a:spcPct val="80000"/>
              </a:lnSpc>
            </a:pPr>
            <a:r>
              <a:rPr lang="en-US" sz="1100" dirty="0">
                <a:sym typeface="Wingdings" pitchFamily="2" charset="2"/>
              </a:rPr>
              <a:t>Big data, big compute, deep learning</a:t>
            </a:r>
          </a:p>
          <a:p>
            <a:pPr lvl="1" eaLnBrk="1" hangingPunct="1">
              <a:lnSpc>
                <a:spcPct val="80000"/>
              </a:lnSpc>
            </a:pPr>
            <a:r>
              <a:rPr lang="en-US" sz="1100" dirty="0">
                <a:sym typeface="Wingdings" pitchFamily="2" charset="2"/>
              </a:rPr>
              <a:t>AI used in many industries</a:t>
            </a:r>
          </a:p>
          <a:p>
            <a:pPr lvl="1" eaLnBrk="1" hangingPunct="1">
              <a:lnSpc>
                <a:spcPct val="80000"/>
              </a:lnSpc>
            </a:pPr>
            <a:endParaRPr lang="en-US" sz="1100" dirty="0"/>
          </a:p>
        </p:txBody>
      </p:sp>
      <p:pic>
        <p:nvPicPr>
          <p:cNvPr id="4" name="Picture 1" descr="C:\Temp\ketrina\HistoryOfAI.png"/>
          <p:cNvPicPr>
            <a:picLocks noChangeAspect="1" noChangeArrowheads="1"/>
          </p:cNvPicPr>
          <p:nvPr/>
        </p:nvPicPr>
        <p:blipFill>
          <a:blip r:embed="rId2" cstate="print"/>
          <a:srcRect/>
          <a:stretch>
            <a:fillRect/>
          </a:stretch>
        </p:blipFill>
        <p:spPr bwMode="auto">
          <a:xfrm>
            <a:off x="5598792" y="1047749"/>
            <a:ext cx="2630808" cy="3657601"/>
          </a:xfrm>
          <a:prstGeom prst="rect">
            <a:avLst/>
          </a:prstGeom>
          <a:noFill/>
        </p:spPr>
      </p:pic>
      <p:sp>
        <p:nvSpPr>
          <p:cNvPr id="5" name="Rectangle 4">
            <a:extLst>
              <a:ext uri="{FF2B5EF4-FFF2-40B4-BE49-F238E27FC236}">
                <a16:creationId xmlns:a16="http://schemas.microsoft.com/office/drawing/2014/main" id="{058328B8-25A7-4291-83FF-8CC027932726}"/>
              </a:ext>
            </a:extLst>
          </p:cNvPr>
          <p:cNvSpPr/>
          <p:nvPr/>
        </p:nvSpPr>
        <p:spPr>
          <a:xfrm>
            <a:off x="-1143000" y="4857750"/>
            <a:ext cx="12039600" cy="307777"/>
          </a:xfrm>
          <a:prstGeom prst="rect">
            <a:avLst/>
          </a:prstGeom>
        </p:spPr>
        <p:txBody>
          <a:bodyPr wrap="square">
            <a:spAutoFit/>
          </a:bodyPr>
          <a:lstStyle/>
          <a:p>
            <a:pPr algn="ctr">
              <a:spcBef>
                <a:spcPct val="50000"/>
              </a:spcBef>
            </a:pPr>
            <a:r>
              <a:rPr lang="en-US" sz="1400" dirty="0">
                <a:latin typeface="Calibri"/>
                <a:cs typeface="Calibri"/>
              </a:rPr>
              <a:t>[These slides were created by Dan Klein and Pieter Abbeel for CS188 Intro to AI at UC Berkeley.]</a:t>
            </a:r>
          </a:p>
        </p:txBody>
      </p:sp>
    </p:spTree>
    <p:extLst>
      <p:ext uri="{BB962C8B-B14F-4D97-AF65-F5344CB8AC3E}">
        <p14:creationId xmlns:p14="http://schemas.microsoft.com/office/powerpoint/2010/main" val="7017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9347">
                                            <p:txEl>
                                              <p:pRg st="20" end="2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9347">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9F90-1F59-4C72-AC53-AAFCF877E919}"/>
              </a:ext>
            </a:extLst>
          </p:cNvPr>
          <p:cNvSpPr>
            <a:spLocks noGrp="1"/>
          </p:cNvSpPr>
          <p:nvPr>
            <p:ph type="title"/>
          </p:nvPr>
        </p:nvSpPr>
        <p:spPr/>
        <p:txBody>
          <a:bodyPr/>
          <a:lstStyle/>
          <a:p>
            <a:r>
              <a:rPr lang="en-US" dirty="0"/>
              <a:t>What Can AI Do?</a:t>
            </a:r>
          </a:p>
        </p:txBody>
      </p:sp>
      <p:pic>
        <p:nvPicPr>
          <p:cNvPr id="5" name="Content Placeholder 4" descr="A screenshot of a cell phone&#10;&#10;Description automatically generated">
            <a:extLst>
              <a:ext uri="{FF2B5EF4-FFF2-40B4-BE49-F238E27FC236}">
                <a16:creationId xmlns:a16="http://schemas.microsoft.com/office/drawing/2014/main" id="{5EA0262B-CE4D-4CB1-9F45-4FDE07D63E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2200" y="860714"/>
            <a:ext cx="4800600" cy="4040110"/>
          </a:xfrm>
        </p:spPr>
      </p:pic>
      <p:sp>
        <p:nvSpPr>
          <p:cNvPr id="6" name="Rectangle 5">
            <a:extLst>
              <a:ext uri="{FF2B5EF4-FFF2-40B4-BE49-F238E27FC236}">
                <a16:creationId xmlns:a16="http://schemas.microsoft.com/office/drawing/2014/main" id="{6E59F818-6A8D-4139-B194-B106E369DCF1}"/>
              </a:ext>
            </a:extLst>
          </p:cNvPr>
          <p:cNvSpPr/>
          <p:nvPr/>
        </p:nvSpPr>
        <p:spPr>
          <a:xfrm>
            <a:off x="-1143000" y="4857750"/>
            <a:ext cx="12039600" cy="307777"/>
          </a:xfrm>
          <a:prstGeom prst="rect">
            <a:avLst/>
          </a:prstGeom>
        </p:spPr>
        <p:txBody>
          <a:bodyPr wrap="square">
            <a:spAutoFit/>
          </a:bodyPr>
          <a:lstStyle/>
          <a:p>
            <a:pPr algn="ctr">
              <a:spcBef>
                <a:spcPct val="50000"/>
              </a:spcBef>
            </a:pPr>
            <a:r>
              <a:rPr lang="en-US" sz="1400">
                <a:latin typeface="Calibri"/>
                <a:cs typeface="Calibri"/>
              </a:rPr>
              <a:t>http://singularity.com/charts/page70.html</a:t>
            </a:r>
            <a:endParaRPr lang="en-US" sz="1400" dirty="0">
              <a:latin typeface="Calibri"/>
              <a:cs typeface="Calibri"/>
            </a:endParaRPr>
          </a:p>
        </p:txBody>
      </p:sp>
    </p:spTree>
    <p:extLst>
      <p:ext uri="{BB962C8B-B14F-4D97-AF65-F5344CB8AC3E}">
        <p14:creationId xmlns:p14="http://schemas.microsoft.com/office/powerpoint/2010/main" val="1987655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solidFill>
                  <a:schemeClr val="tx1"/>
                </a:solidFill>
              </a:rPr>
              <a:t>What Can AI Do?</a:t>
            </a:r>
          </a:p>
        </p:txBody>
      </p:sp>
      <p:sp>
        <p:nvSpPr>
          <p:cNvPr id="541699" name="Rectangle 3"/>
          <p:cNvSpPr>
            <a:spLocks noGrp="1" noChangeArrowheads="1"/>
          </p:cNvSpPr>
          <p:nvPr>
            <p:ph type="body" idx="1"/>
          </p:nvPr>
        </p:nvSpPr>
        <p:spPr>
          <a:xfrm>
            <a:off x="609600" y="1047753"/>
            <a:ext cx="8534400" cy="3546873"/>
          </a:xfrm>
        </p:spPr>
        <p:txBody>
          <a:bodyPr/>
          <a:lstStyle/>
          <a:p>
            <a:pPr eaLnBrk="1" hangingPunct="1">
              <a:lnSpc>
                <a:spcPct val="80000"/>
              </a:lnSpc>
              <a:buFont typeface="Wingdings" pitchFamily="2" charset="2"/>
              <a:buNone/>
            </a:pPr>
            <a:r>
              <a:rPr lang="en-US" sz="1500" dirty="0">
                <a:solidFill>
                  <a:schemeClr val="tx1"/>
                </a:solidFill>
              </a:rPr>
              <a:t>Quiz: Which of the following can be done at present?</a:t>
            </a: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table tennis?</a:t>
            </a:r>
          </a:p>
          <a:p>
            <a:pPr eaLnBrk="1" hangingPunct="1">
              <a:lnSpc>
                <a:spcPct val="80000"/>
              </a:lnSpc>
            </a:pPr>
            <a:r>
              <a:rPr lang="en-US" sz="1500" dirty="0"/>
              <a:t>Play a decent game of Jeopardy?</a:t>
            </a:r>
          </a:p>
          <a:p>
            <a:pPr eaLnBrk="1" hangingPunct="1">
              <a:lnSpc>
                <a:spcPct val="80000"/>
              </a:lnSpc>
            </a:pPr>
            <a:r>
              <a:rPr lang="en-US" sz="1500" dirty="0"/>
              <a:t>Drive safely along a curving mountain road?</a:t>
            </a:r>
          </a:p>
          <a:p>
            <a:pPr eaLnBrk="1" hangingPunct="1">
              <a:lnSpc>
                <a:spcPct val="80000"/>
              </a:lnSpc>
            </a:pPr>
            <a:r>
              <a:rPr lang="en-US" sz="1500" dirty="0"/>
              <a:t>Drive safely along </a:t>
            </a:r>
            <a:r>
              <a:rPr lang="en-US" sz="1500" dirty="0" err="1"/>
              <a:t>Xa</a:t>
            </a:r>
            <a:r>
              <a:rPr lang="en-US" sz="1500" dirty="0"/>
              <a:t> Lo Ha </a:t>
            </a:r>
            <a:r>
              <a:rPr lang="en-US" sz="1500" dirty="0" err="1"/>
              <a:t>Noi</a:t>
            </a:r>
            <a:r>
              <a:rPr lang="en-US" sz="1500" dirty="0"/>
              <a:t>?</a:t>
            </a:r>
          </a:p>
          <a:p>
            <a:pPr eaLnBrk="1" hangingPunct="1">
              <a:lnSpc>
                <a:spcPct val="80000"/>
              </a:lnSpc>
            </a:pPr>
            <a:r>
              <a:rPr lang="en-US" sz="1500" dirty="0"/>
              <a:t>Buy a week's worth of groceries on the web?</a:t>
            </a:r>
          </a:p>
          <a:p>
            <a:pPr eaLnBrk="1" hangingPunct="1">
              <a:lnSpc>
                <a:spcPct val="80000"/>
              </a:lnSpc>
            </a:pPr>
            <a:r>
              <a:rPr lang="en-US" sz="1500" dirty="0"/>
              <a:t>Buy a week's worth of groceries at Big C?</a:t>
            </a:r>
          </a:p>
          <a:p>
            <a:pPr eaLnBrk="1" hangingPunct="1">
              <a:lnSpc>
                <a:spcPct val="80000"/>
              </a:lnSpc>
            </a:pPr>
            <a:r>
              <a:rPr lang="en-US" sz="1500" dirty="0"/>
              <a:t>Discover and prove a new mathematical theorem?</a:t>
            </a:r>
          </a:p>
          <a:p>
            <a:pPr eaLnBrk="1" hangingPunct="1">
              <a:lnSpc>
                <a:spcPct val="80000"/>
              </a:lnSpc>
            </a:pPr>
            <a:r>
              <a:rPr lang="en-US" sz="1500" dirty="0"/>
              <a:t>Converse successfully with another person for an hour?</a:t>
            </a:r>
          </a:p>
          <a:p>
            <a:pPr eaLnBrk="1" hangingPunct="1">
              <a:lnSpc>
                <a:spcPct val="80000"/>
              </a:lnSpc>
            </a:pPr>
            <a:r>
              <a:rPr lang="en-US" sz="1500" dirty="0"/>
              <a:t>Perform a surgical operation?</a:t>
            </a:r>
          </a:p>
          <a:p>
            <a:pPr eaLnBrk="1" hangingPunct="1">
              <a:lnSpc>
                <a:spcPct val="80000"/>
              </a:lnSpc>
            </a:pPr>
            <a:r>
              <a:rPr lang="en-US" sz="1500" dirty="0"/>
              <a:t>Put away the dishes and fold the laundry?</a:t>
            </a:r>
          </a:p>
          <a:p>
            <a:pPr eaLnBrk="1" hangingPunct="1">
              <a:lnSpc>
                <a:spcPct val="80000"/>
              </a:lnSpc>
            </a:pPr>
            <a:r>
              <a:rPr lang="en-US" sz="1500" dirty="0"/>
              <a:t>Translate spoken Chinese into spoken English in real time?</a:t>
            </a:r>
          </a:p>
          <a:p>
            <a:pPr eaLnBrk="1" hangingPunct="1">
              <a:lnSpc>
                <a:spcPct val="80000"/>
              </a:lnSpc>
            </a:pPr>
            <a:r>
              <a:rPr lang="en-US" sz="1500" dirty="0"/>
              <a:t>Write an intentionally funny story?</a:t>
            </a:r>
          </a:p>
        </p:txBody>
      </p:sp>
      <p:sp>
        <p:nvSpPr>
          <p:cNvPr id="541700" name="Freeform 4"/>
          <p:cNvSpPr>
            <a:spLocks/>
          </p:cNvSpPr>
          <p:nvPr/>
        </p:nvSpPr>
        <p:spPr bwMode="auto">
          <a:xfrm>
            <a:off x="609600" y="15049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4" name="Freeform 8"/>
          <p:cNvSpPr>
            <a:spLocks/>
          </p:cNvSpPr>
          <p:nvPr/>
        </p:nvSpPr>
        <p:spPr bwMode="auto">
          <a:xfrm>
            <a:off x="628651" y="19621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5" name="Freeform 9"/>
          <p:cNvSpPr>
            <a:spLocks/>
          </p:cNvSpPr>
          <p:nvPr/>
        </p:nvSpPr>
        <p:spPr bwMode="auto">
          <a:xfrm>
            <a:off x="619126" y="24193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6" name="Freeform 10"/>
          <p:cNvSpPr>
            <a:spLocks/>
          </p:cNvSpPr>
          <p:nvPr/>
        </p:nvSpPr>
        <p:spPr bwMode="auto">
          <a:xfrm>
            <a:off x="619126" y="37909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541709" name="Freeform 13"/>
          <p:cNvSpPr>
            <a:spLocks/>
          </p:cNvSpPr>
          <p:nvPr/>
        </p:nvSpPr>
        <p:spPr bwMode="auto">
          <a:xfrm>
            <a:off x="628650" y="2647950"/>
            <a:ext cx="170260" cy="171451"/>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0" name="Freeform 14"/>
          <p:cNvSpPr>
            <a:spLocks/>
          </p:cNvSpPr>
          <p:nvPr/>
        </p:nvSpPr>
        <p:spPr bwMode="auto">
          <a:xfrm>
            <a:off x="628650" y="3105150"/>
            <a:ext cx="170260" cy="171451"/>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sp>
        <p:nvSpPr>
          <p:cNvPr id="541712" name="Freeform 16"/>
          <p:cNvSpPr>
            <a:spLocks/>
          </p:cNvSpPr>
          <p:nvPr/>
        </p:nvSpPr>
        <p:spPr bwMode="auto">
          <a:xfrm>
            <a:off x="628650" y="4019550"/>
            <a:ext cx="170260" cy="171451"/>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headEnd/>
            <a:tailEnd/>
          </a:ln>
        </p:spPr>
        <p:txBody>
          <a:bodyPr lIns="68579" tIns="34289" rIns="68579" bIns="34289"/>
          <a:lstStyle/>
          <a:p>
            <a:endParaRPr lang="en-US"/>
          </a:p>
        </p:txBody>
      </p:sp>
      <p:grpSp>
        <p:nvGrpSpPr>
          <p:cNvPr id="2" name="Group 20"/>
          <p:cNvGrpSpPr>
            <a:grpSpLocks/>
          </p:cNvGrpSpPr>
          <p:nvPr/>
        </p:nvGrpSpPr>
        <p:grpSpPr bwMode="auto">
          <a:xfrm>
            <a:off x="628649" y="2876550"/>
            <a:ext cx="228600" cy="171451"/>
            <a:chOff x="4896" y="2256"/>
            <a:chExt cx="432" cy="816"/>
          </a:xfrm>
        </p:grpSpPr>
        <p:sp>
          <p:nvSpPr>
            <p:cNvPr id="15380"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81"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3" name="Group 23"/>
          <p:cNvGrpSpPr>
            <a:grpSpLocks/>
          </p:cNvGrpSpPr>
          <p:nvPr/>
        </p:nvGrpSpPr>
        <p:grpSpPr bwMode="auto">
          <a:xfrm>
            <a:off x="628649" y="3333750"/>
            <a:ext cx="228600" cy="171451"/>
            <a:chOff x="4896" y="2256"/>
            <a:chExt cx="432" cy="816"/>
          </a:xfrm>
        </p:grpSpPr>
        <p:sp>
          <p:nvSpPr>
            <p:cNvPr id="15378" name="Freeform 24"/>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9" name="Freeform 25"/>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grpSp>
        <p:nvGrpSpPr>
          <p:cNvPr id="4" name="Group 20"/>
          <p:cNvGrpSpPr>
            <a:grpSpLocks/>
          </p:cNvGrpSpPr>
          <p:nvPr/>
        </p:nvGrpSpPr>
        <p:grpSpPr bwMode="auto">
          <a:xfrm>
            <a:off x="628649" y="2190750"/>
            <a:ext cx="228600" cy="171451"/>
            <a:chOff x="4896" y="2256"/>
            <a:chExt cx="432" cy="816"/>
          </a:xfrm>
        </p:grpSpPr>
        <p:sp>
          <p:nvSpPr>
            <p:cNvPr id="15376" name="Freeform 21"/>
            <p:cNvSpPr>
              <a:spLocks/>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headEnd/>
              <a:tailEnd/>
            </a:ln>
          </p:spPr>
          <p:txBody>
            <a:bodyPr/>
            <a:lstStyle/>
            <a:p>
              <a:endParaRPr lang="en-US"/>
            </a:p>
          </p:txBody>
        </p:sp>
        <p:sp>
          <p:nvSpPr>
            <p:cNvPr id="15377" name="Freeform 22"/>
            <p:cNvSpPr>
              <a:spLocks/>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headEnd/>
              <a:tailEnd/>
            </a:ln>
          </p:spPr>
          <p:txBody>
            <a:bodyPr/>
            <a:lstStyle/>
            <a:p>
              <a:endParaRPr lang="en-US"/>
            </a:p>
          </p:txBody>
        </p:sp>
      </p:grpSp>
      <p:sp>
        <p:nvSpPr>
          <p:cNvPr id="21" name="Freeform 10"/>
          <p:cNvSpPr>
            <a:spLocks/>
          </p:cNvSpPr>
          <p:nvPr/>
        </p:nvSpPr>
        <p:spPr bwMode="auto">
          <a:xfrm>
            <a:off x="619126" y="35623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sp>
        <p:nvSpPr>
          <p:cNvPr id="22" name="Freeform 4"/>
          <p:cNvSpPr>
            <a:spLocks/>
          </p:cNvSpPr>
          <p:nvPr/>
        </p:nvSpPr>
        <p:spPr bwMode="auto">
          <a:xfrm>
            <a:off x="619126" y="1733550"/>
            <a:ext cx="238125" cy="171451"/>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headEnd/>
            <a:tailEnd/>
          </a:ln>
        </p:spPr>
        <p:txBody>
          <a:bodyPr lIns="68579" tIns="34289" rIns="68579" bIns="34289"/>
          <a:lstStyle/>
          <a:p>
            <a:endParaRPr lang="en-US"/>
          </a:p>
        </p:txBody>
      </p:sp>
      <p:pic>
        <p:nvPicPr>
          <p:cNvPr id="23" name="Picture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94345" y="1733555"/>
            <a:ext cx="3068151" cy="2209799"/>
          </a:xfrm>
          <a:prstGeom prst="rect">
            <a:avLst/>
          </a:prstGeom>
          <a:noFill/>
          <a:ln w="9525">
            <a:noFill/>
            <a:miter lim="800000"/>
            <a:headEnd/>
            <a:tailEnd/>
          </a:ln>
          <a:effectLst/>
        </p:spPr>
      </p:pic>
      <p:sp>
        <p:nvSpPr>
          <p:cNvPr id="25" name="Rectangle 24">
            <a:extLst>
              <a:ext uri="{FF2B5EF4-FFF2-40B4-BE49-F238E27FC236}">
                <a16:creationId xmlns:a16="http://schemas.microsoft.com/office/drawing/2014/main" id="{6FE3927F-7B37-4E52-9617-8DE81EF3F80A}"/>
              </a:ext>
            </a:extLst>
          </p:cNvPr>
          <p:cNvSpPr/>
          <p:nvPr/>
        </p:nvSpPr>
        <p:spPr>
          <a:xfrm>
            <a:off x="-1371600" y="4841354"/>
            <a:ext cx="12039600" cy="307777"/>
          </a:xfrm>
          <a:prstGeom prst="rect">
            <a:avLst/>
          </a:prstGeom>
        </p:spPr>
        <p:txBody>
          <a:bodyPr wrap="square">
            <a:spAutoFit/>
          </a:bodyPr>
          <a:lstStyle/>
          <a:p>
            <a:pPr algn="ctr">
              <a:spcBef>
                <a:spcPct val="50000"/>
              </a:spcBef>
            </a:pPr>
            <a:r>
              <a:rPr lang="en-US" sz="1400" dirty="0">
                <a:latin typeface="Calibri"/>
                <a:cs typeface="Calibri"/>
              </a:rPr>
              <a:t>[These slides were adapted from the ones created by Dan Klein and Pieter Abbeel for CS188 Intro to AI at UC Berkeley.]</a:t>
            </a:r>
          </a:p>
        </p:txBody>
      </p:sp>
    </p:spTree>
    <p:extLst>
      <p:ext uri="{BB962C8B-B14F-4D97-AF65-F5344CB8AC3E}">
        <p14:creationId xmlns:p14="http://schemas.microsoft.com/office/powerpoint/2010/main" val="47084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17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170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4170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417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4170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41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700" grpId="0" animBg="1"/>
      <p:bldP spid="541704" grpId="0" animBg="1"/>
      <p:bldP spid="541705" grpId="0" animBg="1"/>
      <p:bldP spid="541706" grpId="0" animBg="1"/>
      <p:bldP spid="541709" grpId="0" animBg="1"/>
      <p:bldP spid="541710" grpId="0" animBg="1"/>
      <p:bldP spid="541712" grpId="0" animBg="1"/>
      <p:bldP spid="21"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p>
        </p:txBody>
      </p:sp>
      <p:sp>
        <p:nvSpPr>
          <p:cNvPr id="542723" name="Rectangle 3"/>
          <p:cNvSpPr>
            <a:spLocks noGrp="1" noChangeArrowheads="1"/>
          </p:cNvSpPr>
          <p:nvPr>
            <p:ph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p>
          <a:p>
            <a:pPr lvl="1" eaLnBrk="1" hangingPunct="1">
              <a:lnSpc>
                <a:spcPct val="80000"/>
              </a:lnSpc>
            </a:pPr>
            <a:r>
              <a:rPr lang="en-US" sz="1500" dirty="0"/>
              <a:t>Automatic speech recognition (ASR)</a:t>
            </a:r>
          </a:p>
          <a:p>
            <a:pPr lvl="1" eaLnBrk="1" hangingPunct="1">
              <a:lnSpc>
                <a:spcPct val="80000"/>
              </a:lnSpc>
            </a:pPr>
            <a:r>
              <a:rPr lang="en-US" sz="1500" dirty="0"/>
              <a:t>Text-to-speech synthesis (TTS)</a:t>
            </a:r>
          </a:p>
          <a:p>
            <a:pPr lvl="1" eaLnBrk="1" hangingPunct="1">
              <a:lnSpc>
                <a:spcPct val="80000"/>
              </a:lnSpc>
            </a:pPr>
            <a:r>
              <a:rPr lang="en-US" sz="1500" dirty="0"/>
              <a:t>Dialog systems</a:t>
            </a:r>
          </a:p>
          <a:p>
            <a:pPr lvl="1" eaLnBrk="1" hangingPunct="1">
              <a:lnSpc>
                <a:spcPct val="80000"/>
              </a:lnSpc>
            </a:pPr>
            <a:endParaRPr lang="en-US" sz="1500" dirty="0"/>
          </a:p>
          <a:p>
            <a:pPr eaLnBrk="1" hangingPunct="1">
              <a:lnSpc>
                <a:spcPct val="80000"/>
              </a:lnSpc>
            </a:pPr>
            <a:r>
              <a:rPr lang="en-US" sz="1800" dirty="0"/>
              <a:t>Language processing technologies</a:t>
            </a:r>
          </a:p>
          <a:p>
            <a:pPr lvl="1" eaLnBrk="1" hangingPunct="1">
              <a:lnSpc>
                <a:spcPct val="80000"/>
              </a:lnSpc>
            </a:pPr>
            <a:r>
              <a:rPr lang="en-US" sz="1500" dirty="0"/>
              <a:t>Question answering</a:t>
            </a:r>
          </a:p>
          <a:p>
            <a:pPr lvl="1" eaLnBrk="1" hangingPunct="1">
              <a:lnSpc>
                <a:spcPct val="80000"/>
              </a:lnSpc>
            </a:pPr>
            <a:r>
              <a:rPr lang="en-US" sz="1500" dirty="0"/>
              <a:t>Machine translation</a:t>
            </a:r>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itchFamily="2" charset="2"/>
              <a:buNone/>
            </a:pPr>
            <a:r>
              <a:rPr lang="en-US" sz="1500" dirty="0"/>
              <a:t>	</a:t>
            </a:r>
          </a:p>
          <a:p>
            <a:pPr lvl="1" eaLnBrk="1" hangingPunct="1">
              <a:lnSpc>
                <a:spcPct val="80000"/>
              </a:lnSpc>
            </a:pPr>
            <a:endParaRPr lang="en-US" sz="1500" dirty="0"/>
          </a:p>
          <a:p>
            <a:pPr lvl="1" eaLnBrk="1" hangingPunct="1">
              <a:lnSpc>
                <a:spcPct val="80000"/>
              </a:lnSpc>
            </a:pPr>
            <a:r>
              <a:rPr lang="en-US" sz="1500" dirty="0"/>
              <a:t>Web search</a:t>
            </a:r>
          </a:p>
          <a:p>
            <a:pPr lvl="1" eaLnBrk="1" hangingPunct="1">
              <a:lnSpc>
                <a:spcPct val="80000"/>
              </a:lnSpc>
            </a:pPr>
            <a:r>
              <a:rPr lang="en-US" sz="1500" dirty="0"/>
              <a:t>Text classification, spam filtering, etc…</a:t>
            </a:r>
          </a:p>
        </p:txBody>
      </p:sp>
      <p:pic>
        <p:nvPicPr>
          <p:cNvPr id="17412" name="Picture 2"/>
          <p:cNvPicPr>
            <a:picLocks noChangeAspect="1" noChangeArrowheads="1"/>
          </p:cNvPicPr>
          <p:nvPr/>
        </p:nvPicPr>
        <p:blipFill>
          <a:blip r:embed="rId3" cstate="print"/>
          <a:srcRect/>
          <a:stretch>
            <a:fillRect/>
          </a:stretch>
        </p:blipFill>
        <p:spPr bwMode="auto">
          <a:xfrm>
            <a:off x="4155730" y="1047750"/>
            <a:ext cx="2563811" cy="1752600"/>
          </a:xfrm>
          <a:prstGeom prst="rect">
            <a:avLst/>
          </a:prstGeom>
          <a:noFill/>
          <a:ln w="12700">
            <a:noFill/>
            <a:miter lim="800000"/>
            <a:headEnd/>
            <a:tailEnd/>
          </a:ln>
        </p:spPr>
      </p:pic>
      <p:pic>
        <p:nvPicPr>
          <p:cNvPr id="1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6"/>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7056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Computer Vision</a:t>
            </a:r>
          </a:p>
        </p:txBody>
      </p:sp>
      <p:pic>
        <p:nvPicPr>
          <p:cNvPr id="11" name="Picture 10" descr="Screen Shot 2016-06-17 at 10.41.5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0200" y="830818"/>
            <a:ext cx="6236990" cy="3886200"/>
          </a:xfrm>
          <a:prstGeom prst="rect">
            <a:avLst/>
          </a:prstGeom>
        </p:spPr>
      </p:pic>
      <p:sp>
        <p:nvSpPr>
          <p:cNvPr id="12" name="TextBox 11"/>
          <p:cNvSpPr txBox="1"/>
          <p:nvPr/>
        </p:nvSpPr>
        <p:spPr>
          <a:xfrm>
            <a:off x="1502066" y="4717018"/>
            <a:ext cx="7636901" cy="369332"/>
          </a:xfrm>
          <a:prstGeom prst="rect">
            <a:avLst/>
          </a:prstGeom>
          <a:noFill/>
        </p:spPr>
        <p:txBody>
          <a:bodyPr wrap="none" rtlCol="0">
            <a:spAutoFit/>
          </a:bodyPr>
          <a:lstStyle/>
          <a:p>
            <a:r>
              <a:rPr lang="en-US" dirty="0" err="1">
                <a:latin typeface="Palatino"/>
                <a:cs typeface="Palatino"/>
              </a:rPr>
              <a:t>Karpathy</a:t>
            </a:r>
            <a:r>
              <a:rPr lang="en-US" dirty="0">
                <a:latin typeface="Palatino"/>
                <a:cs typeface="Palatino"/>
              </a:rPr>
              <a:t> &amp; </a:t>
            </a:r>
            <a:r>
              <a:rPr lang="en-US" dirty="0" err="1">
                <a:latin typeface="Palatino"/>
                <a:cs typeface="Palatino"/>
              </a:rPr>
              <a:t>Fei-Fei</a:t>
            </a:r>
            <a:r>
              <a:rPr lang="en-US" dirty="0">
                <a:latin typeface="Palatino"/>
                <a:cs typeface="Palatino"/>
              </a:rPr>
              <a:t>, 2015; Donahue et al., 2015; </a:t>
            </a:r>
            <a:r>
              <a:rPr lang="en-US" dirty="0" err="1">
                <a:latin typeface="Palatino"/>
                <a:cs typeface="Palatino"/>
              </a:rPr>
              <a:t>Xu</a:t>
            </a:r>
            <a:r>
              <a:rPr lang="en-US" dirty="0">
                <a:latin typeface="Palatino"/>
                <a:cs typeface="Palatino"/>
              </a:rPr>
              <a:t> et al, 2015; many more </a:t>
            </a:r>
          </a:p>
        </p:txBody>
      </p:sp>
    </p:spTree>
    <p:extLst>
      <p:ext uri="{BB962C8B-B14F-4D97-AF65-F5344CB8AC3E}">
        <p14:creationId xmlns:p14="http://schemas.microsoft.com/office/powerpoint/2010/main" val="233693848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6961-792C-0443-AE89-E720C322E6D0}"/>
              </a:ext>
            </a:extLst>
          </p:cNvPr>
          <p:cNvSpPr>
            <a:spLocks noGrp="1"/>
          </p:cNvSpPr>
          <p:nvPr>
            <p:ph type="title"/>
          </p:nvPr>
        </p:nvSpPr>
        <p:spPr/>
        <p:txBody>
          <a:bodyPr/>
          <a:lstStyle/>
          <a:p>
            <a:r>
              <a:rPr lang="en-US" dirty="0"/>
              <a:t>Tools for Predictions &amp; Decisions</a:t>
            </a:r>
          </a:p>
        </p:txBody>
      </p:sp>
      <p:pic>
        <p:nvPicPr>
          <p:cNvPr id="4" name="Picture 3">
            <a:extLst>
              <a:ext uri="{FF2B5EF4-FFF2-40B4-BE49-F238E27FC236}">
                <a16:creationId xmlns:a16="http://schemas.microsoft.com/office/drawing/2014/main" id="{20603661-E6BA-0C49-B1D6-4EA889E9DAE5}"/>
              </a:ext>
            </a:extLst>
          </p:cNvPr>
          <p:cNvPicPr>
            <a:picLocks noChangeAspect="1"/>
          </p:cNvPicPr>
          <p:nvPr/>
        </p:nvPicPr>
        <p:blipFill>
          <a:blip r:embed="rId3"/>
          <a:stretch>
            <a:fillRect/>
          </a:stretch>
        </p:blipFill>
        <p:spPr>
          <a:xfrm>
            <a:off x="1219200" y="1316369"/>
            <a:ext cx="2759859" cy="1704754"/>
          </a:xfrm>
          <a:prstGeom prst="rect">
            <a:avLst/>
          </a:prstGeom>
        </p:spPr>
      </p:pic>
      <p:pic>
        <p:nvPicPr>
          <p:cNvPr id="5" name="Picture 4">
            <a:extLst>
              <a:ext uri="{FF2B5EF4-FFF2-40B4-BE49-F238E27FC236}">
                <a16:creationId xmlns:a16="http://schemas.microsoft.com/office/drawing/2014/main" id="{E80DA7D9-15BD-5548-8AB9-3325C218F960}"/>
              </a:ext>
            </a:extLst>
          </p:cNvPr>
          <p:cNvPicPr>
            <a:picLocks noChangeAspect="1"/>
          </p:cNvPicPr>
          <p:nvPr/>
        </p:nvPicPr>
        <p:blipFill>
          <a:blip r:embed="rId4"/>
          <a:stretch>
            <a:fillRect/>
          </a:stretch>
        </p:blipFill>
        <p:spPr>
          <a:xfrm>
            <a:off x="1219200" y="3025996"/>
            <a:ext cx="2858666" cy="1704753"/>
          </a:xfrm>
          <a:prstGeom prst="rect">
            <a:avLst/>
          </a:prstGeom>
        </p:spPr>
      </p:pic>
      <p:pic>
        <p:nvPicPr>
          <p:cNvPr id="6" name="Picture 5">
            <a:extLst>
              <a:ext uri="{FF2B5EF4-FFF2-40B4-BE49-F238E27FC236}">
                <a16:creationId xmlns:a16="http://schemas.microsoft.com/office/drawing/2014/main" id="{4DAF1E5D-37A8-4F40-A337-5C26E1F8ABD5}"/>
              </a:ext>
            </a:extLst>
          </p:cNvPr>
          <p:cNvPicPr>
            <a:picLocks noChangeAspect="1"/>
          </p:cNvPicPr>
          <p:nvPr/>
        </p:nvPicPr>
        <p:blipFill>
          <a:blip r:embed="rId5"/>
          <a:stretch>
            <a:fillRect/>
          </a:stretch>
        </p:blipFill>
        <p:spPr>
          <a:xfrm>
            <a:off x="4021012" y="1339650"/>
            <a:ext cx="2287862" cy="1704754"/>
          </a:xfrm>
          <a:prstGeom prst="rect">
            <a:avLst/>
          </a:prstGeom>
        </p:spPr>
      </p:pic>
      <p:pic>
        <p:nvPicPr>
          <p:cNvPr id="7" name="Picture 6">
            <a:extLst>
              <a:ext uri="{FF2B5EF4-FFF2-40B4-BE49-F238E27FC236}">
                <a16:creationId xmlns:a16="http://schemas.microsoft.com/office/drawing/2014/main" id="{C7C943E3-ADAC-3F44-A939-12D4ED448D67}"/>
              </a:ext>
            </a:extLst>
          </p:cNvPr>
          <p:cNvPicPr>
            <a:picLocks noChangeAspect="1"/>
          </p:cNvPicPr>
          <p:nvPr/>
        </p:nvPicPr>
        <p:blipFill>
          <a:blip r:embed="rId6"/>
          <a:stretch>
            <a:fillRect/>
          </a:stretch>
        </p:blipFill>
        <p:spPr>
          <a:xfrm>
            <a:off x="4114800" y="3076796"/>
            <a:ext cx="1709016" cy="1704754"/>
          </a:xfrm>
          <a:prstGeom prst="rect">
            <a:avLst/>
          </a:prstGeom>
        </p:spPr>
      </p:pic>
      <p:pic>
        <p:nvPicPr>
          <p:cNvPr id="8" name="Picture 7">
            <a:extLst>
              <a:ext uri="{FF2B5EF4-FFF2-40B4-BE49-F238E27FC236}">
                <a16:creationId xmlns:a16="http://schemas.microsoft.com/office/drawing/2014/main" id="{12EEE2ED-51D0-AF4D-BF3D-ED573A85424F}"/>
              </a:ext>
            </a:extLst>
          </p:cNvPr>
          <p:cNvPicPr>
            <a:picLocks noChangeAspect="1"/>
          </p:cNvPicPr>
          <p:nvPr/>
        </p:nvPicPr>
        <p:blipFill>
          <a:blip r:embed="rId7"/>
          <a:stretch>
            <a:fillRect/>
          </a:stretch>
        </p:blipFill>
        <p:spPr>
          <a:xfrm>
            <a:off x="5815243" y="3021122"/>
            <a:ext cx="2552889" cy="1704753"/>
          </a:xfrm>
          <a:prstGeom prst="rect">
            <a:avLst/>
          </a:prstGeom>
        </p:spPr>
      </p:pic>
      <p:pic>
        <p:nvPicPr>
          <p:cNvPr id="9" name="Picture 8">
            <a:extLst>
              <a:ext uri="{FF2B5EF4-FFF2-40B4-BE49-F238E27FC236}">
                <a16:creationId xmlns:a16="http://schemas.microsoft.com/office/drawing/2014/main" id="{7479F9C5-21DB-CA43-AE53-FEDAF19A3AEA}"/>
              </a:ext>
            </a:extLst>
          </p:cNvPr>
          <p:cNvPicPr>
            <a:picLocks noChangeAspect="1"/>
          </p:cNvPicPr>
          <p:nvPr/>
        </p:nvPicPr>
        <p:blipFill>
          <a:blip r:embed="rId8"/>
          <a:stretch>
            <a:fillRect/>
          </a:stretch>
        </p:blipFill>
        <p:spPr>
          <a:xfrm>
            <a:off x="5339858" y="1260693"/>
            <a:ext cx="3028274" cy="1704753"/>
          </a:xfrm>
          <a:prstGeom prst="rect">
            <a:avLst/>
          </a:prstGeom>
        </p:spPr>
      </p:pic>
    </p:spTree>
    <p:extLst>
      <p:ext uri="{BB962C8B-B14F-4D97-AF65-F5344CB8AC3E}">
        <p14:creationId xmlns:p14="http://schemas.microsoft.com/office/powerpoint/2010/main" val="2067789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p>
        </p:txBody>
      </p:sp>
      <p:sp>
        <p:nvSpPr>
          <p:cNvPr id="8195" name="Rectangle 3"/>
          <p:cNvSpPr>
            <a:spLocks noGrp="1" noChangeArrowheads="1"/>
          </p:cNvSpPr>
          <p:nvPr>
            <p:ph type="body" idx="1"/>
          </p:nvPr>
        </p:nvSpPr>
        <p:spPr>
          <a:xfrm>
            <a:off x="685800" y="1047750"/>
            <a:ext cx="7924800" cy="3394472"/>
          </a:xfrm>
        </p:spPr>
        <p:txBody>
          <a:bodyPr/>
          <a:lstStyle/>
          <a:p>
            <a:pPr marL="342874" lvl="1" indent="0" eaLnBrk="1" hangingPunct="1">
              <a:lnSpc>
                <a:spcPct val="80000"/>
              </a:lnSpc>
              <a:buNone/>
            </a:pPr>
            <a:r>
              <a:rPr lang="en-US" sz="2000" dirty="0"/>
              <a:t>Russell &amp; </a:t>
            </a:r>
            <a:r>
              <a:rPr lang="en-US" sz="2000" dirty="0" err="1"/>
              <a:t>Norvig</a:t>
            </a:r>
            <a:r>
              <a:rPr lang="en-US" sz="2000" dirty="0"/>
              <a:t>, Artificial Intelligence: A Modern Approach, 3</a:t>
            </a:r>
            <a:r>
              <a:rPr lang="en-US" sz="2000" baseline="30000" dirty="0"/>
              <a:t>rd</a:t>
            </a:r>
            <a:r>
              <a:rPr lang="en-US" sz="2000" dirty="0"/>
              <a:t> Ed.</a:t>
            </a:r>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lvl="1" eaLnBrk="1" hangingPunct="1">
              <a:lnSpc>
                <a:spcPct val="80000"/>
              </a:lnSpc>
            </a:pPr>
            <a:endParaRPr lang="en-US" sz="2000" dirty="0"/>
          </a:p>
          <a:p>
            <a:pPr marL="0" indent="0" eaLnBrk="1" hangingPunct="1">
              <a:lnSpc>
                <a:spcPct val="80000"/>
              </a:lnSpc>
              <a:buNone/>
            </a:pPr>
            <a:endParaRPr lang="en-US" dirty="0"/>
          </a:p>
          <a:p>
            <a:pPr eaLnBrk="1" hangingPunct="1">
              <a:lnSpc>
                <a:spcPct val="80000"/>
              </a:lnSpc>
              <a:buFont typeface="Wingdings" pitchFamily="2" charset="2"/>
              <a:buNone/>
            </a:pPr>
            <a:endParaRPr lang="en-US" dirty="0"/>
          </a:p>
          <a:p>
            <a:pPr algn="ctr" eaLnBrk="1" hangingPunct="1">
              <a:lnSpc>
                <a:spcPct val="80000"/>
              </a:lnSpc>
              <a:buFont typeface="Wingdings" pitchFamily="2" charset="2"/>
              <a:buNone/>
            </a:pPr>
            <a:r>
              <a:rPr lang="en-US" dirty="0">
                <a:solidFill>
                  <a:schemeClr val="tx1"/>
                </a:solidFill>
              </a:rPr>
              <a:t>The AIMA book</a:t>
            </a:r>
          </a:p>
        </p:txBody>
      </p:sp>
      <p:pic>
        <p:nvPicPr>
          <p:cNvPr id="8196" name="Picture 9" descr="http://aima.cs.berkeley.edu/cover2.jpg"/>
          <p:cNvPicPr>
            <a:picLocks noChangeAspect="1" noChangeArrowheads="1"/>
          </p:cNvPicPr>
          <p:nvPr/>
        </p:nvPicPr>
        <p:blipFill>
          <a:blip r:embed="rId3" cstate="print"/>
          <a:srcRect/>
          <a:stretch>
            <a:fillRect/>
          </a:stretch>
        </p:blipFill>
        <p:spPr bwMode="auto">
          <a:xfrm>
            <a:off x="3712147" y="1531486"/>
            <a:ext cx="1872105" cy="2426999"/>
          </a:xfrm>
          <a:prstGeom prst="rect">
            <a:avLst/>
          </a:prstGeom>
          <a:noFill/>
          <a:ln w="9525">
            <a:noFill/>
            <a:miter lim="800000"/>
            <a:headEnd/>
            <a:tailEnd/>
          </a:ln>
        </p:spPr>
      </p:pic>
    </p:spTree>
    <p:extLst>
      <p:ext uri="{BB962C8B-B14F-4D97-AF65-F5344CB8AC3E}">
        <p14:creationId xmlns:p14="http://schemas.microsoft.com/office/powerpoint/2010/main" val="696472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C:\Users\Dan\AppData\Local\Microsoft\Windows\Temporary Internet Files\Content.IE5\HW4TW2W6\DeepBlue.png"/>
          <p:cNvPicPr>
            <a:picLocks noChangeAspect="1" noChangeArrowheads="1"/>
          </p:cNvPicPr>
          <p:nvPr/>
        </p:nvPicPr>
        <p:blipFill>
          <a:blip r:embed="rId3" cstate="print">
            <a:extLst>
              <a:ext uri="{28A0092B-C50C-407E-A947-70E740481C1C}">
                <a14:useLocalDpi xmlns:a14="http://schemas.microsoft.com/office/drawing/2010/main"/>
              </a:ext>
            </a:extLst>
          </a:blip>
          <a:srcRect l="18243" r="18919"/>
          <a:stretch>
            <a:fillRect/>
          </a:stretch>
        </p:blipFill>
        <p:spPr bwMode="auto">
          <a:xfrm>
            <a:off x="6629400" y="1352550"/>
            <a:ext cx="2362200" cy="2819400"/>
          </a:xfrm>
          <a:prstGeom prst="rect">
            <a:avLst/>
          </a:prstGeom>
          <a:noFill/>
        </p:spPr>
      </p:pic>
      <p:sp>
        <p:nvSpPr>
          <p:cNvPr id="20482" name="Rectangle 2"/>
          <p:cNvSpPr>
            <a:spLocks noGrp="1" noChangeArrowheads="1"/>
          </p:cNvSpPr>
          <p:nvPr>
            <p:ph type="title"/>
          </p:nvPr>
        </p:nvSpPr>
        <p:spPr/>
        <p:txBody>
          <a:bodyPr/>
          <a:lstStyle/>
          <a:p>
            <a:pPr eaLnBrk="1" hangingPunct="1"/>
            <a:r>
              <a:rPr lang="en-US" dirty="0"/>
              <a:t>Game Agents</a:t>
            </a:r>
          </a:p>
        </p:txBody>
      </p:sp>
      <p:sp>
        <p:nvSpPr>
          <p:cNvPr id="551939" name="Rectangle 3"/>
          <p:cNvSpPr>
            <a:spLocks noGrp="1" noChangeArrowheads="1"/>
          </p:cNvSpPr>
          <p:nvPr>
            <p:ph idx="1"/>
          </p:nvPr>
        </p:nvSpPr>
        <p:spPr>
          <a:xfrm>
            <a:off x="304800" y="971550"/>
            <a:ext cx="8534400" cy="3546873"/>
          </a:xfrm>
        </p:spPr>
        <p:txBody>
          <a:bodyPr/>
          <a:lstStyle/>
          <a:p>
            <a:pPr eaLnBrk="1" hangingPunct="1">
              <a:lnSpc>
                <a:spcPct val="80000"/>
              </a:lnSpc>
            </a:pPr>
            <a:r>
              <a:rPr lang="en-US" sz="1500" dirty="0"/>
              <a:t>Classic Moment: May, '97: Deep Blue vs. Kasparov</a:t>
            </a:r>
          </a:p>
          <a:p>
            <a:pPr lvl="1" eaLnBrk="1" hangingPunct="1">
              <a:lnSpc>
                <a:spcPct val="80000"/>
              </a:lnSpc>
            </a:pPr>
            <a:r>
              <a:rPr lang="en-US" sz="1400" dirty="0"/>
              <a:t>First match won against world champion</a:t>
            </a:r>
          </a:p>
          <a:p>
            <a:pPr lvl="1" eaLnBrk="1" hangingPunct="1">
              <a:lnSpc>
                <a:spcPct val="80000"/>
              </a:lnSpc>
            </a:pPr>
            <a:r>
              <a:rPr lang="en-US" sz="1400" dirty="0"/>
              <a:t>“Intelligent creative” play</a:t>
            </a:r>
          </a:p>
          <a:p>
            <a:pPr lvl="1" eaLnBrk="1" hangingPunct="1">
              <a:lnSpc>
                <a:spcPct val="80000"/>
              </a:lnSpc>
            </a:pPr>
            <a:r>
              <a:rPr lang="en-US" sz="1400" dirty="0"/>
              <a:t>200 million board positions per second</a:t>
            </a:r>
          </a:p>
          <a:p>
            <a:pPr lvl="1" eaLnBrk="1" hangingPunct="1">
              <a:lnSpc>
                <a:spcPct val="80000"/>
              </a:lnSpc>
            </a:pPr>
            <a:r>
              <a:rPr lang="en-US" sz="1400" dirty="0"/>
              <a:t>Humans understood 99.9 of Deep Blue's moves</a:t>
            </a:r>
          </a:p>
          <a:p>
            <a:pPr lvl="1" eaLnBrk="1" hangingPunct="1">
              <a:lnSpc>
                <a:spcPct val="80000"/>
              </a:lnSpc>
            </a:pPr>
            <a:r>
              <a:rPr lang="en-US" sz="1400" dirty="0"/>
              <a:t>Can do about the same now with a PC cluster</a:t>
            </a:r>
          </a:p>
          <a:p>
            <a:pPr eaLnBrk="1" hangingPunct="1">
              <a:lnSpc>
                <a:spcPct val="80000"/>
              </a:lnSpc>
            </a:pPr>
            <a:endParaRPr lang="en-US" sz="800" dirty="0"/>
          </a:p>
          <a:p>
            <a:pPr eaLnBrk="1" hangingPunct="1">
              <a:lnSpc>
                <a:spcPct val="80000"/>
              </a:lnSpc>
            </a:pPr>
            <a:endParaRPr lang="en-US" sz="800" dirty="0"/>
          </a:p>
          <a:p>
            <a:pPr eaLnBrk="1" hangingPunct="1">
              <a:lnSpc>
                <a:spcPct val="80000"/>
              </a:lnSpc>
            </a:pPr>
            <a:r>
              <a:rPr lang="en-US" sz="1500" dirty="0"/>
              <a:t>1996: Kasparov Beats Deep Blue</a:t>
            </a:r>
          </a:p>
          <a:p>
            <a:pPr eaLnBrk="1" hangingPunct="1">
              <a:lnSpc>
                <a:spcPct val="80000"/>
              </a:lnSpc>
              <a:buFont typeface="Wingdings" pitchFamily="2" charset="2"/>
              <a:buNone/>
            </a:pPr>
            <a:r>
              <a:rPr lang="en-US" sz="1400" dirty="0"/>
              <a:t>	</a:t>
            </a:r>
            <a:r>
              <a:rPr lang="en-US" sz="1400" dirty="0">
                <a:solidFill>
                  <a:schemeClr val="tx1"/>
                </a:solidFill>
              </a:rPr>
              <a:t>“I could feel --- I could smell --- a new kind of intelligence across the table.”</a:t>
            </a:r>
          </a:p>
          <a:p>
            <a:pPr eaLnBrk="1" hangingPunct="1">
              <a:lnSpc>
                <a:spcPct val="80000"/>
              </a:lnSpc>
            </a:pPr>
            <a:endParaRPr lang="en-US" sz="800" dirty="0"/>
          </a:p>
          <a:p>
            <a:pPr eaLnBrk="1" hangingPunct="1">
              <a:lnSpc>
                <a:spcPct val="80000"/>
              </a:lnSpc>
            </a:pPr>
            <a:r>
              <a:rPr lang="en-US" sz="1500" dirty="0"/>
              <a:t>1997: Deep Blue Beats Kasparov</a:t>
            </a:r>
          </a:p>
          <a:p>
            <a:pPr eaLnBrk="1" hangingPunct="1">
              <a:lnSpc>
                <a:spcPct val="80000"/>
              </a:lnSpc>
              <a:buFont typeface="Wingdings" pitchFamily="2" charset="2"/>
              <a:buNone/>
            </a:pPr>
            <a:r>
              <a:rPr lang="en-US" sz="1500" b="1" dirty="0"/>
              <a:t>	</a:t>
            </a:r>
            <a:r>
              <a:rPr lang="en-US" sz="1400" dirty="0">
                <a:solidFill>
                  <a:schemeClr val="tx1"/>
                </a:solidFill>
              </a:rPr>
              <a:t>“Deep Blue hasn't proven anything.”</a:t>
            </a:r>
          </a:p>
          <a:p>
            <a:pPr eaLnBrk="1" hangingPunct="1">
              <a:lnSpc>
                <a:spcPct val="80000"/>
              </a:lnSpc>
            </a:pPr>
            <a:endParaRPr lang="en-US" sz="400" dirty="0"/>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headEnd/>
            <a:tailEnd/>
          </a:ln>
        </p:spPr>
        <p:txBody>
          <a:bodyPr lIns="68579" tIns="34289" rIns="68579" bIns="34289">
            <a:spAutoFit/>
          </a:bodyPr>
          <a:lstStyle/>
          <a:p>
            <a:pPr>
              <a:spcBef>
                <a:spcPct val="50000"/>
              </a:spcBef>
            </a:pPr>
            <a:r>
              <a:rPr lang="en-US" sz="1000" dirty="0"/>
              <a:t>Text from Bart Selman, image from IBM’s Deep Blue pages</a:t>
            </a:r>
          </a:p>
        </p:txBody>
      </p:sp>
      <p:pic>
        <p:nvPicPr>
          <p:cNvPr id="20485" name="Picture 6" descr="Image_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029200" y="632223"/>
            <a:ext cx="1724025" cy="1883569"/>
          </a:xfrm>
          <a:prstGeom prst="rect">
            <a:avLst/>
          </a:prstGeom>
          <a:noFill/>
          <a:ln w="9525">
            <a:noFill/>
            <a:miter lim="800000"/>
            <a:headEnd/>
            <a:tailEnd/>
          </a:ln>
        </p:spPr>
      </p:pic>
    </p:spTree>
    <p:extLst>
      <p:ext uri="{BB962C8B-B14F-4D97-AF65-F5344CB8AC3E}">
        <p14:creationId xmlns:p14="http://schemas.microsoft.com/office/powerpoint/2010/main" val="264588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2" name="Picture 1"/>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1345190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3D227-1E20-664F-B78F-70AA10DE79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BFE575-D653-C643-8072-4874C954EE5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9F57C1-A28E-7948-BD4F-4A26A55AC426}"/>
              </a:ext>
            </a:extLst>
          </p:cNvPr>
          <p:cNvPicPr>
            <a:picLocks noChangeAspect="1"/>
          </p:cNvPicPr>
          <p:nvPr/>
        </p:nvPicPr>
        <p:blipFill>
          <a:blip r:embed="rId3"/>
          <a:stretch>
            <a:fillRect/>
          </a:stretch>
        </p:blipFill>
        <p:spPr>
          <a:xfrm>
            <a:off x="712277" y="0"/>
            <a:ext cx="7719445" cy="5143500"/>
          </a:xfrm>
          <a:prstGeom prst="rect">
            <a:avLst/>
          </a:prstGeom>
        </p:spPr>
      </p:pic>
      <p:sp>
        <p:nvSpPr>
          <p:cNvPr id="6" name="TextBox 5">
            <a:extLst>
              <a:ext uri="{FF2B5EF4-FFF2-40B4-BE49-F238E27FC236}">
                <a16:creationId xmlns:a16="http://schemas.microsoft.com/office/drawing/2014/main" id="{CE67EFE6-DF59-5E4E-AEAF-9C3C4445D40A}"/>
              </a:ext>
            </a:extLst>
          </p:cNvPr>
          <p:cNvSpPr txBox="1"/>
          <p:nvPr/>
        </p:nvSpPr>
        <p:spPr>
          <a:xfrm>
            <a:off x="6727409" y="4912668"/>
            <a:ext cx="1704313" cy="230832"/>
          </a:xfrm>
          <a:prstGeom prst="rect">
            <a:avLst/>
          </a:prstGeom>
          <a:noFill/>
        </p:spPr>
        <p:txBody>
          <a:bodyPr wrap="none" rtlCol="0">
            <a:spAutoFit/>
          </a:bodyPr>
          <a:lstStyle/>
          <a:p>
            <a:r>
              <a:rPr lang="en-US" sz="900" dirty="0">
                <a:solidFill>
                  <a:schemeClr val="bg1"/>
                </a:solidFill>
              </a:rPr>
              <a:t>Photo: Google / Getty Images</a:t>
            </a:r>
            <a:endParaRPr lang="en-US" sz="900" dirty="0">
              <a:solidFill>
                <a:schemeClr val="bg1"/>
              </a:solidFill>
              <a:latin typeface="Calibri"/>
              <a:cs typeface="Calibri"/>
            </a:endParaRPr>
          </a:p>
        </p:txBody>
      </p:sp>
    </p:spTree>
    <p:extLst>
      <p:ext uri="{BB962C8B-B14F-4D97-AF65-F5344CB8AC3E}">
        <p14:creationId xmlns:p14="http://schemas.microsoft.com/office/powerpoint/2010/main" val="2492768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98D7-75D5-57D0-8814-CF4F8ECC8A34}"/>
              </a:ext>
            </a:extLst>
          </p:cNvPr>
          <p:cNvSpPr>
            <a:spLocks noGrp="1"/>
          </p:cNvSpPr>
          <p:nvPr>
            <p:ph type="title"/>
          </p:nvPr>
        </p:nvSpPr>
        <p:spPr/>
        <p:txBody>
          <a:bodyPr/>
          <a:lstStyle/>
          <a:p>
            <a:r>
              <a:rPr lang="en-US" dirty="0"/>
              <a:t>Human victory over AI</a:t>
            </a:r>
          </a:p>
        </p:txBody>
      </p:sp>
      <p:pic>
        <p:nvPicPr>
          <p:cNvPr id="5" name="Picture 4" descr="A picture containing qr code&#10;&#10;Description automatically generated">
            <a:extLst>
              <a:ext uri="{FF2B5EF4-FFF2-40B4-BE49-F238E27FC236}">
                <a16:creationId xmlns:a16="http://schemas.microsoft.com/office/drawing/2014/main" id="{FDF74587-F1B3-3F8C-9C6D-C53382BD8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971550"/>
            <a:ext cx="3829149" cy="3419588"/>
          </a:xfrm>
          <a:prstGeom prst="rect">
            <a:avLst/>
          </a:prstGeom>
        </p:spPr>
      </p:pic>
      <p:sp>
        <p:nvSpPr>
          <p:cNvPr id="6" name="TextBox 5">
            <a:extLst>
              <a:ext uri="{FF2B5EF4-FFF2-40B4-BE49-F238E27FC236}">
                <a16:creationId xmlns:a16="http://schemas.microsoft.com/office/drawing/2014/main" id="{46F78F2C-5D16-6F49-883F-CE961D3B3141}"/>
              </a:ext>
            </a:extLst>
          </p:cNvPr>
          <p:cNvSpPr txBox="1"/>
          <p:nvPr/>
        </p:nvSpPr>
        <p:spPr>
          <a:xfrm>
            <a:off x="2533749" y="4524488"/>
            <a:ext cx="3886200" cy="215444"/>
          </a:xfrm>
          <a:prstGeom prst="rect">
            <a:avLst/>
          </a:prstGeom>
          <a:noFill/>
        </p:spPr>
        <p:txBody>
          <a:bodyPr wrap="square" rtlCol="0">
            <a:spAutoFit/>
          </a:bodyPr>
          <a:lstStyle/>
          <a:p>
            <a:pPr algn="ctr"/>
            <a:r>
              <a:rPr lang="en-US" sz="800" dirty="0">
                <a:latin typeface="Calibri"/>
                <a:cs typeface="Calibri"/>
                <a:hlinkClick r:id="rId3"/>
              </a:rPr>
              <a:t>https://www.ft.com/content/175e5314-a7f7-4741-a786-273219f433a1</a:t>
            </a:r>
            <a:endParaRPr lang="en-US" sz="800" dirty="0">
              <a:latin typeface="Calibri"/>
              <a:cs typeface="Calibri"/>
            </a:endParaRPr>
          </a:p>
        </p:txBody>
      </p:sp>
    </p:spTree>
    <p:extLst>
      <p:ext uri="{BB962C8B-B14F-4D97-AF65-F5344CB8AC3E}">
        <p14:creationId xmlns:p14="http://schemas.microsoft.com/office/powerpoint/2010/main" val="6545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98D7-75D5-57D0-8814-CF4F8ECC8A34}"/>
              </a:ext>
            </a:extLst>
          </p:cNvPr>
          <p:cNvSpPr>
            <a:spLocks noGrp="1"/>
          </p:cNvSpPr>
          <p:nvPr>
            <p:ph type="title"/>
          </p:nvPr>
        </p:nvSpPr>
        <p:spPr/>
        <p:txBody>
          <a:bodyPr/>
          <a:lstStyle/>
          <a:p>
            <a:r>
              <a:rPr lang="en-US" dirty="0"/>
              <a:t>Human victory over AI</a:t>
            </a:r>
          </a:p>
        </p:txBody>
      </p:sp>
      <p:sp>
        <p:nvSpPr>
          <p:cNvPr id="6" name="TextBox 5">
            <a:extLst>
              <a:ext uri="{FF2B5EF4-FFF2-40B4-BE49-F238E27FC236}">
                <a16:creationId xmlns:a16="http://schemas.microsoft.com/office/drawing/2014/main" id="{46F78F2C-5D16-6F49-883F-CE961D3B3141}"/>
              </a:ext>
            </a:extLst>
          </p:cNvPr>
          <p:cNvSpPr txBox="1"/>
          <p:nvPr/>
        </p:nvSpPr>
        <p:spPr>
          <a:xfrm>
            <a:off x="2590800" y="4775719"/>
            <a:ext cx="3886200" cy="215444"/>
          </a:xfrm>
          <a:prstGeom prst="rect">
            <a:avLst/>
          </a:prstGeom>
          <a:noFill/>
        </p:spPr>
        <p:txBody>
          <a:bodyPr wrap="square" rtlCol="0">
            <a:spAutoFit/>
          </a:bodyPr>
          <a:lstStyle/>
          <a:p>
            <a:pPr algn="ctr"/>
            <a:r>
              <a:rPr lang="en-US" sz="800" dirty="0">
                <a:latin typeface="Calibri"/>
                <a:cs typeface="Calibri"/>
                <a:hlinkClick r:id="rId2"/>
              </a:rPr>
              <a:t>https://www.ft.com/content/175e5314-a7f7-4741-a786-273219f433a1</a:t>
            </a:r>
            <a:endParaRPr lang="en-US" sz="800" dirty="0">
              <a:latin typeface="Calibri"/>
              <a:cs typeface="Calibri"/>
            </a:endParaRPr>
          </a:p>
        </p:txBody>
      </p:sp>
      <p:pic>
        <p:nvPicPr>
          <p:cNvPr id="4" name="Picture 3" descr="Text&#10;&#10;Description automatically generated">
            <a:extLst>
              <a:ext uri="{FF2B5EF4-FFF2-40B4-BE49-F238E27FC236}">
                <a16:creationId xmlns:a16="http://schemas.microsoft.com/office/drawing/2014/main" id="{2DA54542-EA3A-309F-01CF-0206BF8B8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8" y="895350"/>
            <a:ext cx="4508732" cy="3022755"/>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7DDB92D0-DB36-19A3-BD80-AEFB71AB3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1581150"/>
            <a:ext cx="4451579" cy="3162463"/>
          </a:xfrm>
          <a:prstGeom prst="rect">
            <a:avLst/>
          </a:prstGeom>
        </p:spPr>
      </p:pic>
    </p:spTree>
    <p:extLst>
      <p:ext uri="{BB962C8B-B14F-4D97-AF65-F5344CB8AC3E}">
        <p14:creationId xmlns:p14="http://schemas.microsoft.com/office/powerpoint/2010/main" val="73589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p>
        </p:txBody>
      </p:sp>
      <p:sp>
        <p:nvSpPr>
          <p:cNvPr id="3" name="Content Placeholder 2"/>
          <p:cNvSpPr>
            <a:spLocks noGrp="1"/>
          </p:cNvSpPr>
          <p:nvPr>
            <p:ph idx="1"/>
          </p:nvPr>
        </p:nvSpPr>
        <p:spPr/>
        <p:txBody>
          <a:bodyPr/>
          <a:lstStyle/>
          <a:p>
            <a:r>
              <a:rPr lang="en-US" dirty="0"/>
              <a:t>Reinforcement learning</a:t>
            </a:r>
          </a:p>
        </p:txBody>
      </p:sp>
      <p:pic>
        <p:nvPicPr>
          <p:cNvPr id="7" name="pong5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cstate="print"/>
          <a:stretch>
            <a:fillRect/>
          </a:stretch>
        </p:blipFill>
        <p:spPr bwMode="auto">
          <a:xfrm>
            <a:off x="685800" y="1991705"/>
            <a:ext cx="1295400" cy="1699788"/>
          </a:xfrm>
          <a:prstGeom prst="rect">
            <a:avLst/>
          </a:prstGeom>
          <a:noFill/>
          <a:ln w="9525">
            <a:noFill/>
            <a:miter lim="800000"/>
            <a:headEnd/>
            <a:tailEnd/>
          </a:ln>
        </p:spPr>
      </p:pic>
      <p:pic>
        <p:nvPicPr>
          <p:cNvPr id="8" name="enduro.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cstate="print"/>
          <a:stretch>
            <a:fillRect/>
          </a:stretch>
        </p:blipFill>
        <p:spPr bwMode="auto">
          <a:xfrm>
            <a:off x="2853598" y="1973821"/>
            <a:ext cx="1261207" cy="1676399"/>
          </a:xfrm>
          <a:prstGeom prst="rect">
            <a:avLst/>
          </a:prstGeom>
          <a:noFill/>
          <a:ln w="9525">
            <a:noFill/>
            <a:miter lim="800000"/>
            <a:headEnd/>
            <a:tailEnd/>
          </a:ln>
        </p:spPr>
      </p:pic>
      <p:pic>
        <p:nvPicPr>
          <p:cNvPr id="9" name="beamrider.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cstate="print"/>
          <a:stretch>
            <a:fillRect/>
          </a:stretch>
        </p:blipFill>
        <p:spPr bwMode="auto">
          <a:xfrm>
            <a:off x="4953000" y="1951421"/>
            <a:ext cx="1295400" cy="1698798"/>
          </a:xfrm>
          <a:prstGeom prst="rect">
            <a:avLst/>
          </a:prstGeom>
          <a:noFill/>
          <a:ln w="9525">
            <a:noFill/>
            <a:miter lim="800000"/>
            <a:headEnd/>
            <a:tailEnd/>
          </a:ln>
        </p:spPr>
      </p:pic>
      <p:pic>
        <p:nvPicPr>
          <p:cNvPr id="10" name="qbert.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cstate="print"/>
          <a:stretch>
            <a:fillRect/>
          </a:stretch>
        </p:blipFill>
        <p:spPr bwMode="auto">
          <a:xfrm>
            <a:off x="7145754" y="1973821"/>
            <a:ext cx="1312446" cy="1687751"/>
          </a:xfrm>
          <a:prstGeom prst="rect">
            <a:avLst/>
          </a:prstGeom>
          <a:noFill/>
          <a:ln w="9525">
            <a:noFill/>
            <a:miter lim="800000"/>
            <a:headEnd/>
            <a:tailEnd/>
          </a:ln>
        </p:spPr>
      </p:pic>
      <p:sp>
        <p:nvSpPr>
          <p:cNvPr id="11" name="TextBox 10"/>
          <p:cNvSpPr txBox="1"/>
          <p:nvPr/>
        </p:nvSpPr>
        <p:spPr>
          <a:xfrm>
            <a:off x="838206" y="3650218"/>
            <a:ext cx="655573" cy="369332"/>
          </a:xfrm>
          <a:prstGeom prst="rect">
            <a:avLst/>
          </a:prstGeom>
          <a:noFill/>
        </p:spPr>
        <p:txBody>
          <a:bodyPr wrap="none" rtlCol="0">
            <a:spAutoFit/>
          </a:bodyPr>
          <a:lstStyle/>
          <a:p>
            <a:r>
              <a:rPr lang="en-US" dirty="0">
                <a:solidFill>
                  <a:srgbClr val="000000"/>
                </a:solidFill>
                <a:latin typeface="Calibri"/>
                <a:cs typeface="Calibri"/>
              </a:rPr>
              <a:t>Pong</a:t>
            </a:r>
          </a:p>
        </p:txBody>
      </p:sp>
      <p:sp>
        <p:nvSpPr>
          <p:cNvPr id="12" name="TextBox 11"/>
          <p:cNvSpPr txBox="1"/>
          <p:nvPr/>
        </p:nvSpPr>
        <p:spPr>
          <a:xfrm>
            <a:off x="3048000" y="3650218"/>
            <a:ext cx="863412" cy="369332"/>
          </a:xfrm>
          <a:prstGeom prst="rect">
            <a:avLst/>
          </a:prstGeom>
          <a:noFill/>
        </p:spPr>
        <p:txBody>
          <a:bodyPr wrap="none" rtlCol="0">
            <a:spAutoFit/>
          </a:bodyPr>
          <a:lstStyle/>
          <a:p>
            <a:r>
              <a:rPr lang="en-US" dirty="0" err="1">
                <a:solidFill>
                  <a:srgbClr val="000000"/>
                </a:solidFill>
                <a:latin typeface="Calibri"/>
                <a:cs typeface="Calibri"/>
              </a:rPr>
              <a:t>Enduro</a:t>
            </a:r>
            <a:endParaRPr lang="en-US" dirty="0">
              <a:solidFill>
                <a:srgbClr val="000000"/>
              </a:solidFill>
              <a:latin typeface="Calibri"/>
              <a:cs typeface="Calibri"/>
            </a:endParaRPr>
          </a:p>
        </p:txBody>
      </p:sp>
      <p:sp>
        <p:nvSpPr>
          <p:cNvPr id="13" name="TextBox 12"/>
          <p:cNvSpPr txBox="1"/>
          <p:nvPr/>
        </p:nvSpPr>
        <p:spPr>
          <a:xfrm>
            <a:off x="5029200" y="3650218"/>
            <a:ext cx="1172116" cy="369332"/>
          </a:xfrm>
          <a:prstGeom prst="rect">
            <a:avLst/>
          </a:prstGeom>
          <a:noFill/>
        </p:spPr>
        <p:txBody>
          <a:bodyPr wrap="none" rtlCol="0">
            <a:spAutoFit/>
          </a:bodyPr>
          <a:lstStyle/>
          <a:p>
            <a:r>
              <a:rPr lang="en-US" dirty="0" err="1">
                <a:solidFill>
                  <a:srgbClr val="000000"/>
                </a:solidFill>
                <a:latin typeface="Calibri"/>
                <a:cs typeface="Calibri"/>
              </a:rPr>
              <a:t>Beamrider</a:t>
            </a:r>
            <a:endParaRPr lang="en-US" dirty="0">
              <a:solidFill>
                <a:srgbClr val="000000"/>
              </a:solidFill>
              <a:latin typeface="Calibri"/>
              <a:cs typeface="Calibri"/>
            </a:endParaRPr>
          </a:p>
        </p:txBody>
      </p:sp>
      <p:sp>
        <p:nvSpPr>
          <p:cNvPr id="14" name="TextBox 13"/>
          <p:cNvSpPr txBox="1"/>
          <p:nvPr/>
        </p:nvSpPr>
        <p:spPr>
          <a:xfrm>
            <a:off x="7378085" y="3650218"/>
            <a:ext cx="851515" cy="369332"/>
          </a:xfrm>
          <a:prstGeom prst="rect">
            <a:avLst/>
          </a:prstGeom>
          <a:noFill/>
        </p:spPr>
        <p:txBody>
          <a:bodyPr wrap="none" rtlCol="0">
            <a:spAutoFit/>
          </a:bodyPr>
          <a:lstStyle/>
          <a:p>
            <a:r>
              <a:rPr lang="en-US" dirty="0">
                <a:solidFill>
                  <a:srgbClr val="000000"/>
                </a:solidFill>
                <a:latin typeface="Calibri"/>
                <a:cs typeface="Calibri"/>
              </a:rPr>
              <a:t>Q*</a:t>
            </a:r>
            <a:r>
              <a:rPr lang="en-US" dirty="0" err="1">
                <a:solidFill>
                  <a:srgbClr val="000000"/>
                </a:solidFill>
                <a:latin typeface="Calibri"/>
                <a:cs typeface="Calibri"/>
              </a:rPr>
              <a:t>bert</a:t>
            </a:r>
            <a:endParaRPr lang="en-US" dirty="0">
              <a:solidFill>
                <a:srgbClr val="000000"/>
              </a:solidFill>
              <a:latin typeface="Calibri"/>
              <a:cs typeface="Calibri"/>
            </a:endParaRPr>
          </a:p>
        </p:txBody>
      </p:sp>
    </p:spTree>
    <p:extLst>
      <p:ext uri="{BB962C8B-B14F-4D97-AF65-F5344CB8AC3E}">
        <p14:creationId xmlns:p14="http://schemas.microsoft.com/office/powerpoint/2010/main" val="3903623294"/>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0"/>
                                        </p:tgtEl>
                                      </p:cBhvr>
                                    </p:cmd>
                                  </p:childTnLst>
                                </p:cTn>
                              </p:par>
                            </p:childTnLst>
                          </p:cTn>
                        </p:par>
                      </p:childTnLst>
                    </p:cTn>
                  </p:par>
                </p:childTnLst>
              </p:cTn>
              <p:nextCondLst>
                <p:cond evt="onClick" delay="0">
                  <p:tgtEl>
                    <p:spTgt spid="10"/>
                  </p:tgtEl>
                </p:cond>
              </p:nextCondLst>
            </p:seq>
            <p:video>
              <p:cMediaNode vol="80000">
                <p:cTn id="22" fill="hold" display="0">
                  <p:stCondLst>
                    <p:cond delay="indefinite"/>
                  </p:stCondLst>
                </p:cTn>
                <p:tgtEl>
                  <p:spTgt spid="7"/>
                </p:tgtEl>
              </p:cMediaNode>
            </p:video>
            <p:video>
              <p:cMediaNode vol="80000">
                <p:cTn id="23" fill="hold" display="0">
                  <p:stCondLst>
                    <p:cond delay="indefinite"/>
                  </p:stCondLst>
                </p:cTn>
                <p:tgtEl>
                  <p:spTgt spid="8"/>
                </p:tgtEl>
              </p:cMediaNode>
            </p:video>
            <p:video>
              <p:cMediaNode vol="80000">
                <p:cTn id="24" fill="hold" display="0">
                  <p:stCondLst>
                    <p:cond delay="indefinite"/>
                  </p:stCondLst>
                </p:cTn>
                <p:tgtEl>
                  <p:spTgt spid="9"/>
                </p:tgtEl>
              </p:cMediaNode>
            </p:video>
            <p:video>
              <p:cMediaNode vol="80000">
                <p:cTn id="25" fill="hold" display="0">
                  <p:stCondLst>
                    <p:cond delay="indefinite"/>
                  </p:stCondLst>
                </p:cTn>
                <p:tgtEl>
                  <p:spTgt spid="10"/>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EDB3B8B-C5F0-AB42-BDA7-041BDCB8F274}"/>
              </a:ext>
            </a:extLst>
          </p:cNvPr>
          <p:cNvSpPr txBox="1">
            <a:spLocks/>
          </p:cNvSpPr>
          <p:nvPr/>
        </p:nvSpPr>
        <p:spPr>
          <a:xfrm>
            <a:off x="275896" y="273844"/>
            <a:ext cx="8757745"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Kurier" pitchFamily="2" charset="0"/>
                <a:ea typeface="+mj-ea"/>
                <a:cs typeface="+mj-cs"/>
              </a:defRPr>
            </a:lvl1pPr>
          </a:lstStyle>
          <a:p>
            <a:endParaRPr lang="en-US" sz="3300" dirty="0"/>
          </a:p>
        </p:txBody>
      </p:sp>
      <p:pic>
        <p:nvPicPr>
          <p:cNvPr id="4" name="Picture 3">
            <a:extLst>
              <a:ext uri="{FF2B5EF4-FFF2-40B4-BE49-F238E27FC236}">
                <a16:creationId xmlns:a16="http://schemas.microsoft.com/office/drawing/2014/main" id="{10F14F72-E126-E04C-A2EB-1AB467C7F363}"/>
              </a:ext>
            </a:extLst>
          </p:cNvPr>
          <p:cNvPicPr>
            <a:picLocks noChangeAspect="1"/>
          </p:cNvPicPr>
          <p:nvPr/>
        </p:nvPicPr>
        <p:blipFill>
          <a:blip r:embed="rId3"/>
          <a:stretch>
            <a:fillRect/>
          </a:stretch>
        </p:blipFill>
        <p:spPr>
          <a:xfrm>
            <a:off x="734158" y="884483"/>
            <a:ext cx="7675685" cy="4064038"/>
          </a:xfrm>
          <a:prstGeom prst="rect">
            <a:avLst/>
          </a:prstGeom>
        </p:spPr>
      </p:pic>
    </p:spTree>
    <p:extLst>
      <p:ext uri="{BB962C8B-B14F-4D97-AF65-F5344CB8AC3E}">
        <p14:creationId xmlns:p14="http://schemas.microsoft.com/office/powerpoint/2010/main" val="1632951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70000"/>
            <a:extLst>
              <a:ext uri="{28A0092B-C50C-407E-A947-70E740481C1C}">
                <a14:useLocalDpi xmlns:a14="http://schemas.microsoft.com/office/drawing/2010/main"/>
              </a:ext>
            </a:extLst>
          </a:blip>
          <a:stretch>
            <a:fillRect/>
          </a:stretch>
        </p:blipFill>
        <p:spPr>
          <a:xfrm>
            <a:off x="1638300" y="0"/>
            <a:ext cx="5829300" cy="5143500"/>
          </a:xfrm>
          <a:prstGeom prst="rect">
            <a:avLst/>
          </a:prstGeom>
          <a:noFill/>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4083187" y="3355342"/>
            <a:ext cx="751208" cy="42480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3197241" y="4106551"/>
            <a:ext cx="751208" cy="424808"/>
          </a:xfrm>
          <a:prstGeom prst="rect">
            <a:avLst/>
          </a:prstGeom>
        </p:spPr>
      </p:pic>
      <p:pic>
        <p:nvPicPr>
          <p:cNvPr id="9" name="Picture 8"/>
          <p:cNvPicPr>
            <a:picLocks noChangeAspect="1"/>
          </p:cNvPicPr>
          <p:nvPr/>
        </p:nvPicPr>
        <p:blipFill rotWithShape="1">
          <a:blip r:embed="rId6" cstate="print">
            <a:alphaModFix amt="70000"/>
            <a:extLst>
              <a:ext uri="{28A0092B-C50C-407E-A947-70E740481C1C}">
                <a14:useLocalDpi xmlns:a14="http://schemas.microsoft.com/office/drawing/2010/main"/>
              </a:ext>
            </a:extLst>
          </a:blip>
          <a:srcRect/>
          <a:stretch/>
        </p:blipFill>
        <p:spPr>
          <a:xfrm>
            <a:off x="7467601" y="0"/>
            <a:ext cx="520700" cy="5143500"/>
          </a:xfrm>
          <a:prstGeom prst="rect">
            <a:avLst/>
          </a:prstGeom>
          <a:noFill/>
        </p:spPr>
      </p:pic>
      <p:pic>
        <p:nvPicPr>
          <p:cNvPr id="11" name="Picture 10"/>
          <p:cNvPicPr>
            <a:picLocks noChangeAspect="1"/>
          </p:cNvPicPr>
          <p:nvPr/>
        </p:nvPicPr>
        <p:blipFill rotWithShape="1">
          <a:blip r:embed="rId7" cstate="print">
            <a:alphaModFix amt="70000"/>
            <a:extLst>
              <a:ext uri="{28A0092B-C50C-407E-A947-70E740481C1C}">
                <a14:useLocalDpi xmlns:a14="http://schemas.microsoft.com/office/drawing/2010/main"/>
              </a:ext>
            </a:extLst>
          </a:blip>
          <a:srcRect/>
          <a:stretch/>
        </p:blipFill>
        <p:spPr>
          <a:xfrm>
            <a:off x="1155701" y="0"/>
            <a:ext cx="482600" cy="5143500"/>
          </a:xfrm>
          <a:prstGeom prst="rect">
            <a:avLst/>
          </a:prstGeom>
          <a:noFill/>
        </p:spPr>
      </p:pic>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3204675" y="2270243"/>
            <a:ext cx="751208" cy="424808"/>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3204676" y="465513"/>
            <a:ext cx="751208" cy="424808"/>
          </a:xfrm>
          <a:prstGeom prst="rect">
            <a:avLst/>
          </a:prstGeom>
        </p:spPr>
      </p:pic>
    </p:spTree>
    <p:extLst>
      <p:ext uri="{BB962C8B-B14F-4D97-AF65-F5344CB8AC3E}">
        <p14:creationId xmlns:p14="http://schemas.microsoft.com/office/powerpoint/2010/main" val="295035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70000"/>
            <a:extLst>
              <a:ext uri="{28A0092B-C50C-407E-A947-70E740481C1C}">
                <a14:useLocalDpi xmlns:a14="http://schemas.microsoft.com/office/drawing/2010/main"/>
              </a:ext>
            </a:extLst>
          </a:blip>
          <a:stretch>
            <a:fillRect/>
          </a:stretch>
        </p:blipFill>
        <p:spPr>
          <a:xfrm>
            <a:off x="1638300" y="0"/>
            <a:ext cx="5829300" cy="5143500"/>
          </a:xfrm>
          <a:prstGeom prst="rect">
            <a:avLst/>
          </a:prstGeom>
          <a:noFill/>
        </p:spPr>
      </p:pic>
      <p:pic>
        <p:nvPicPr>
          <p:cNvPr id="8" name="Picture 7"/>
          <p:cNvPicPr>
            <a:picLocks noChangeAspect="1"/>
          </p:cNvPicPr>
          <p:nvPr/>
        </p:nvPicPr>
        <p:blipFill>
          <a:blip r:embed="rId4" cstate="print">
            <a:alphaModFix amt="20000"/>
            <a:extLst>
              <a:ext uri="{28A0092B-C50C-407E-A947-70E740481C1C}">
                <a14:useLocalDpi xmlns:a14="http://schemas.microsoft.com/office/drawing/2010/main"/>
              </a:ext>
            </a:extLst>
          </a:blip>
          <a:stretch>
            <a:fillRect/>
          </a:stretch>
        </p:blipFill>
        <p:spPr>
          <a:xfrm rot="16200000">
            <a:off x="3197241" y="4106551"/>
            <a:ext cx="751208" cy="424808"/>
          </a:xfrm>
          <a:prstGeom prst="rect">
            <a:avLst/>
          </a:prstGeom>
        </p:spPr>
      </p:pic>
      <p:pic>
        <p:nvPicPr>
          <p:cNvPr id="9" name="Picture 8"/>
          <p:cNvPicPr>
            <a:picLocks noChangeAspect="1"/>
          </p:cNvPicPr>
          <p:nvPr/>
        </p:nvPicPr>
        <p:blipFill rotWithShape="1">
          <a:blip r:embed="rId5" cstate="print">
            <a:alphaModFix amt="70000"/>
            <a:extLst>
              <a:ext uri="{28A0092B-C50C-407E-A947-70E740481C1C}">
                <a14:useLocalDpi xmlns:a14="http://schemas.microsoft.com/office/drawing/2010/main"/>
              </a:ext>
            </a:extLst>
          </a:blip>
          <a:srcRect/>
          <a:stretch/>
        </p:blipFill>
        <p:spPr>
          <a:xfrm>
            <a:off x="7467601" y="0"/>
            <a:ext cx="520700" cy="5143500"/>
          </a:xfrm>
          <a:prstGeom prst="rect">
            <a:avLst/>
          </a:prstGeom>
          <a:noFill/>
        </p:spPr>
      </p:pic>
      <p:pic>
        <p:nvPicPr>
          <p:cNvPr id="11" name="Picture 10"/>
          <p:cNvPicPr>
            <a:picLocks noChangeAspect="1"/>
          </p:cNvPicPr>
          <p:nvPr/>
        </p:nvPicPr>
        <p:blipFill rotWithShape="1">
          <a:blip r:embed="rId6" cstate="print">
            <a:alphaModFix amt="70000"/>
            <a:extLst>
              <a:ext uri="{28A0092B-C50C-407E-A947-70E740481C1C}">
                <a14:useLocalDpi xmlns:a14="http://schemas.microsoft.com/office/drawing/2010/main"/>
              </a:ext>
            </a:extLst>
          </a:blip>
          <a:srcRect/>
          <a:stretch/>
        </p:blipFill>
        <p:spPr>
          <a:xfrm>
            <a:off x="1155701" y="0"/>
            <a:ext cx="482600" cy="5143500"/>
          </a:xfrm>
          <a:prstGeom prst="rect">
            <a:avLst/>
          </a:prstGeom>
          <a:noFill/>
        </p:spPr>
      </p:pic>
      <p:pic>
        <p:nvPicPr>
          <p:cNvPr id="13" name="Picture 12"/>
          <p:cNvPicPr>
            <a:picLocks noChangeAspect="1"/>
          </p:cNvPicPr>
          <p:nvPr/>
        </p:nvPicPr>
        <p:blipFill>
          <a:blip r:embed="rId4" cstate="print">
            <a:alphaModFix amt="20000"/>
            <a:extLst>
              <a:ext uri="{28A0092B-C50C-407E-A947-70E740481C1C}">
                <a14:useLocalDpi xmlns:a14="http://schemas.microsoft.com/office/drawing/2010/main"/>
              </a:ext>
            </a:extLst>
          </a:blip>
          <a:stretch>
            <a:fillRect/>
          </a:stretch>
        </p:blipFill>
        <p:spPr>
          <a:xfrm rot="16200000">
            <a:off x="3204675" y="2270243"/>
            <a:ext cx="751208" cy="424808"/>
          </a:xfrm>
          <a:prstGeom prst="rect">
            <a:avLst/>
          </a:prstGeom>
        </p:spPr>
      </p:pic>
      <p:pic>
        <p:nvPicPr>
          <p:cNvPr id="10" name="Picture 9">
            <a:extLst>
              <a:ext uri="{FF2B5EF4-FFF2-40B4-BE49-F238E27FC236}">
                <a16:creationId xmlns:a16="http://schemas.microsoft.com/office/drawing/2014/main" id="{0D0DB30F-A233-BE48-8C97-F96ECD998B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4083187" y="3355342"/>
            <a:ext cx="751208" cy="424808"/>
          </a:xfrm>
          <a:prstGeom prst="rect">
            <a:avLst/>
          </a:prstGeom>
        </p:spPr>
      </p:pic>
      <p:pic>
        <p:nvPicPr>
          <p:cNvPr id="12" name="Picture 11">
            <a:extLst>
              <a:ext uri="{FF2B5EF4-FFF2-40B4-BE49-F238E27FC236}">
                <a16:creationId xmlns:a16="http://schemas.microsoft.com/office/drawing/2014/main" id="{B670B493-CAAD-B34C-BB6E-E419A1D89DA6}"/>
              </a:ext>
            </a:extLst>
          </p:cNvPr>
          <p:cNvPicPr>
            <a:picLocks noChangeAspect="1"/>
          </p:cNvPicPr>
          <p:nvPr/>
        </p:nvPicPr>
        <p:blipFill>
          <a:blip r:embed="rId4" cstate="print">
            <a:alphaModFix amt="35000"/>
            <a:extLst>
              <a:ext uri="{28A0092B-C50C-407E-A947-70E740481C1C}">
                <a14:useLocalDpi xmlns:a14="http://schemas.microsoft.com/office/drawing/2010/main"/>
              </a:ext>
            </a:extLst>
          </a:blip>
          <a:stretch>
            <a:fillRect/>
          </a:stretch>
        </p:blipFill>
        <p:spPr>
          <a:xfrm rot="16200000">
            <a:off x="3204676" y="1716409"/>
            <a:ext cx="751208" cy="424808"/>
          </a:xfrm>
          <a:prstGeom prst="rect">
            <a:avLst/>
          </a:prstGeom>
        </p:spPr>
      </p:pic>
      <p:pic>
        <p:nvPicPr>
          <p:cNvPr id="15" name="Picture 14">
            <a:extLst>
              <a:ext uri="{FF2B5EF4-FFF2-40B4-BE49-F238E27FC236}">
                <a16:creationId xmlns:a16="http://schemas.microsoft.com/office/drawing/2014/main" id="{2EE153B0-C4CF-ED43-9D19-6871635EF575}"/>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rot="16200000">
            <a:off x="3204676" y="1162573"/>
            <a:ext cx="751208" cy="424808"/>
          </a:xfrm>
          <a:prstGeom prst="rect">
            <a:avLst/>
          </a:prstGeom>
        </p:spPr>
      </p:pic>
      <p:pic>
        <p:nvPicPr>
          <p:cNvPr id="17" name="Picture 16">
            <a:extLst>
              <a:ext uri="{FF2B5EF4-FFF2-40B4-BE49-F238E27FC236}">
                <a16:creationId xmlns:a16="http://schemas.microsoft.com/office/drawing/2014/main" id="{5A0431D0-4622-484C-B993-2D4D645FA716}"/>
              </a:ext>
            </a:extLst>
          </p:cNvPr>
          <p:cNvPicPr>
            <a:picLocks noChangeAspect="1"/>
          </p:cNvPicPr>
          <p:nvPr/>
        </p:nvPicPr>
        <p:blipFill>
          <a:blip r:embed="rId4" cstate="print">
            <a:alphaModFix amt="35000"/>
            <a:extLst>
              <a:ext uri="{28A0092B-C50C-407E-A947-70E740481C1C}">
                <a14:useLocalDpi xmlns:a14="http://schemas.microsoft.com/office/drawing/2010/main"/>
              </a:ext>
            </a:extLst>
          </a:blip>
          <a:stretch>
            <a:fillRect/>
          </a:stretch>
        </p:blipFill>
        <p:spPr>
          <a:xfrm rot="16200000">
            <a:off x="3197241" y="3544858"/>
            <a:ext cx="751208" cy="424808"/>
          </a:xfrm>
          <a:prstGeom prst="rect">
            <a:avLst/>
          </a:prstGeom>
        </p:spPr>
      </p:pic>
      <p:pic>
        <p:nvPicPr>
          <p:cNvPr id="18" name="Picture 17">
            <a:extLst>
              <a:ext uri="{FF2B5EF4-FFF2-40B4-BE49-F238E27FC236}">
                <a16:creationId xmlns:a16="http://schemas.microsoft.com/office/drawing/2014/main" id="{E333ECD0-F8B9-7341-A1B3-C1A32A0601F7}"/>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rot="16200000">
            <a:off x="3197240" y="2991022"/>
            <a:ext cx="751208" cy="424808"/>
          </a:xfrm>
          <a:prstGeom prst="rect">
            <a:avLst/>
          </a:prstGeom>
        </p:spPr>
      </p:pic>
      <p:pic>
        <p:nvPicPr>
          <p:cNvPr id="20" name="Picture 19">
            <a:extLst>
              <a:ext uri="{FF2B5EF4-FFF2-40B4-BE49-F238E27FC236}">
                <a16:creationId xmlns:a16="http://schemas.microsoft.com/office/drawing/2014/main" id="{A19B20EA-6DB6-AD4D-A7C1-767FBA5636DD}"/>
              </a:ext>
            </a:extLst>
          </p:cNvPr>
          <p:cNvPicPr>
            <a:picLocks noChangeAspect="1"/>
          </p:cNvPicPr>
          <p:nvPr/>
        </p:nvPicPr>
        <p:blipFill>
          <a:blip r:embed="rId4" cstate="print">
            <a:alphaModFix amt="20000"/>
            <a:extLst>
              <a:ext uri="{28A0092B-C50C-407E-A947-70E740481C1C}">
                <a14:useLocalDpi xmlns:a14="http://schemas.microsoft.com/office/drawing/2010/main"/>
              </a:ext>
            </a:extLst>
          </a:blip>
          <a:stretch>
            <a:fillRect/>
          </a:stretch>
        </p:blipFill>
        <p:spPr>
          <a:xfrm rot="16200000">
            <a:off x="3204676" y="465513"/>
            <a:ext cx="751208" cy="424808"/>
          </a:xfrm>
          <a:prstGeom prst="rect">
            <a:avLst/>
          </a:prstGeom>
        </p:spPr>
      </p:pic>
      <p:pic>
        <p:nvPicPr>
          <p:cNvPr id="19" name="Picture 18">
            <a:extLst>
              <a:ext uri="{FF2B5EF4-FFF2-40B4-BE49-F238E27FC236}">
                <a16:creationId xmlns:a16="http://schemas.microsoft.com/office/drawing/2014/main" id="{37E51FB7-BA3C-2242-BBDB-28FBD9DA40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3197239" y="2452402"/>
            <a:ext cx="751208" cy="424808"/>
          </a:xfrm>
          <a:prstGeom prst="rect">
            <a:avLst/>
          </a:prstGeom>
        </p:spPr>
      </p:pic>
      <p:pic>
        <p:nvPicPr>
          <p:cNvPr id="21" name="Picture 20">
            <a:extLst>
              <a:ext uri="{FF2B5EF4-FFF2-40B4-BE49-F238E27FC236}">
                <a16:creationId xmlns:a16="http://schemas.microsoft.com/office/drawing/2014/main" id="{83F2947F-64B8-D840-84F5-FB6E365FF584}"/>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rot="16200000">
            <a:off x="3205890" y="-75003"/>
            <a:ext cx="751208" cy="424808"/>
          </a:xfrm>
          <a:prstGeom prst="rect">
            <a:avLst/>
          </a:prstGeom>
        </p:spPr>
      </p:pic>
      <p:pic>
        <p:nvPicPr>
          <p:cNvPr id="16" name="Picture 15">
            <a:extLst>
              <a:ext uri="{FF2B5EF4-FFF2-40B4-BE49-F238E27FC236}">
                <a16:creationId xmlns:a16="http://schemas.microsoft.com/office/drawing/2014/main" id="{692AD49B-8646-1940-8C49-6F5031C375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3197241" y="600881"/>
            <a:ext cx="751208" cy="424808"/>
          </a:xfrm>
          <a:prstGeom prst="rect">
            <a:avLst/>
          </a:prstGeom>
        </p:spPr>
      </p:pic>
    </p:spTree>
    <p:extLst>
      <p:ext uri="{BB962C8B-B14F-4D97-AF65-F5344CB8AC3E}">
        <p14:creationId xmlns:p14="http://schemas.microsoft.com/office/powerpoint/2010/main" val="38940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mt="70000"/>
            <a:extLst>
              <a:ext uri="{28A0092B-C50C-407E-A947-70E740481C1C}">
                <a14:useLocalDpi xmlns:a14="http://schemas.microsoft.com/office/drawing/2010/main"/>
              </a:ext>
            </a:extLst>
          </a:blip>
          <a:stretch>
            <a:fillRect/>
          </a:stretch>
        </p:blipFill>
        <p:spPr>
          <a:xfrm>
            <a:off x="1638300" y="0"/>
            <a:ext cx="5829300" cy="5143500"/>
          </a:xfrm>
          <a:prstGeom prst="rect">
            <a:avLst/>
          </a:prstGeom>
          <a:noFill/>
        </p:spPr>
      </p:pic>
      <p:pic>
        <p:nvPicPr>
          <p:cNvPr id="8" name="Picture 7"/>
          <p:cNvPicPr>
            <a:picLocks noChangeAspect="1"/>
          </p:cNvPicPr>
          <p:nvPr/>
        </p:nvPicPr>
        <p:blipFill>
          <a:blip r:embed="rId4" cstate="print">
            <a:alphaModFix amt="20000"/>
            <a:extLst>
              <a:ext uri="{28A0092B-C50C-407E-A947-70E740481C1C}">
                <a14:useLocalDpi xmlns:a14="http://schemas.microsoft.com/office/drawing/2010/main"/>
              </a:ext>
            </a:extLst>
          </a:blip>
          <a:stretch>
            <a:fillRect/>
          </a:stretch>
        </p:blipFill>
        <p:spPr>
          <a:xfrm rot="16200000">
            <a:off x="3197241" y="4106551"/>
            <a:ext cx="751208" cy="424808"/>
          </a:xfrm>
          <a:prstGeom prst="rect">
            <a:avLst/>
          </a:prstGeom>
        </p:spPr>
      </p:pic>
      <p:pic>
        <p:nvPicPr>
          <p:cNvPr id="9" name="Picture 8"/>
          <p:cNvPicPr>
            <a:picLocks noChangeAspect="1"/>
          </p:cNvPicPr>
          <p:nvPr/>
        </p:nvPicPr>
        <p:blipFill rotWithShape="1">
          <a:blip r:embed="rId5" cstate="print">
            <a:alphaModFix amt="70000"/>
            <a:extLst>
              <a:ext uri="{28A0092B-C50C-407E-A947-70E740481C1C}">
                <a14:useLocalDpi xmlns:a14="http://schemas.microsoft.com/office/drawing/2010/main"/>
              </a:ext>
            </a:extLst>
          </a:blip>
          <a:srcRect/>
          <a:stretch/>
        </p:blipFill>
        <p:spPr>
          <a:xfrm>
            <a:off x="7467601" y="0"/>
            <a:ext cx="520700" cy="5143500"/>
          </a:xfrm>
          <a:prstGeom prst="rect">
            <a:avLst/>
          </a:prstGeom>
          <a:noFill/>
        </p:spPr>
      </p:pic>
      <p:pic>
        <p:nvPicPr>
          <p:cNvPr id="11" name="Picture 10"/>
          <p:cNvPicPr>
            <a:picLocks noChangeAspect="1"/>
          </p:cNvPicPr>
          <p:nvPr/>
        </p:nvPicPr>
        <p:blipFill rotWithShape="1">
          <a:blip r:embed="rId6" cstate="print">
            <a:alphaModFix amt="70000"/>
            <a:extLst>
              <a:ext uri="{28A0092B-C50C-407E-A947-70E740481C1C}">
                <a14:useLocalDpi xmlns:a14="http://schemas.microsoft.com/office/drawing/2010/main"/>
              </a:ext>
            </a:extLst>
          </a:blip>
          <a:srcRect/>
          <a:stretch/>
        </p:blipFill>
        <p:spPr>
          <a:xfrm>
            <a:off x="1155701" y="0"/>
            <a:ext cx="482600" cy="5143500"/>
          </a:xfrm>
          <a:prstGeom prst="rect">
            <a:avLst/>
          </a:prstGeom>
          <a:noFill/>
        </p:spPr>
      </p:pic>
      <p:pic>
        <p:nvPicPr>
          <p:cNvPr id="13" name="Picture 12"/>
          <p:cNvPicPr>
            <a:picLocks noChangeAspect="1"/>
          </p:cNvPicPr>
          <p:nvPr/>
        </p:nvPicPr>
        <p:blipFill>
          <a:blip r:embed="rId4" cstate="print">
            <a:alphaModFix amt="20000"/>
            <a:extLst>
              <a:ext uri="{28A0092B-C50C-407E-A947-70E740481C1C}">
                <a14:useLocalDpi xmlns:a14="http://schemas.microsoft.com/office/drawing/2010/main"/>
              </a:ext>
            </a:extLst>
          </a:blip>
          <a:stretch>
            <a:fillRect/>
          </a:stretch>
        </p:blipFill>
        <p:spPr>
          <a:xfrm rot="16200000">
            <a:off x="3204675" y="2270243"/>
            <a:ext cx="751208" cy="424808"/>
          </a:xfrm>
          <a:prstGeom prst="rect">
            <a:avLst/>
          </a:prstGeom>
        </p:spPr>
      </p:pic>
      <p:pic>
        <p:nvPicPr>
          <p:cNvPr id="10" name="Picture 9">
            <a:extLst>
              <a:ext uri="{FF2B5EF4-FFF2-40B4-BE49-F238E27FC236}">
                <a16:creationId xmlns:a16="http://schemas.microsoft.com/office/drawing/2014/main" id="{0D0DB30F-A233-BE48-8C97-F96ECD998B6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6200000">
            <a:off x="4083187" y="3355342"/>
            <a:ext cx="751208" cy="424808"/>
          </a:xfrm>
          <a:prstGeom prst="rect">
            <a:avLst/>
          </a:prstGeom>
        </p:spPr>
      </p:pic>
      <p:pic>
        <p:nvPicPr>
          <p:cNvPr id="12" name="Picture 11">
            <a:extLst>
              <a:ext uri="{FF2B5EF4-FFF2-40B4-BE49-F238E27FC236}">
                <a16:creationId xmlns:a16="http://schemas.microsoft.com/office/drawing/2014/main" id="{B670B493-CAAD-B34C-BB6E-E419A1D89DA6}"/>
              </a:ext>
            </a:extLst>
          </p:cNvPr>
          <p:cNvPicPr>
            <a:picLocks noChangeAspect="1"/>
          </p:cNvPicPr>
          <p:nvPr/>
        </p:nvPicPr>
        <p:blipFill>
          <a:blip r:embed="rId4" cstate="print">
            <a:alphaModFix amt="35000"/>
            <a:extLst>
              <a:ext uri="{28A0092B-C50C-407E-A947-70E740481C1C}">
                <a14:useLocalDpi xmlns:a14="http://schemas.microsoft.com/office/drawing/2010/main"/>
              </a:ext>
            </a:extLst>
          </a:blip>
          <a:stretch>
            <a:fillRect/>
          </a:stretch>
        </p:blipFill>
        <p:spPr>
          <a:xfrm rot="16200000">
            <a:off x="3204676" y="1716409"/>
            <a:ext cx="751208" cy="424808"/>
          </a:xfrm>
          <a:prstGeom prst="rect">
            <a:avLst/>
          </a:prstGeom>
        </p:spPr>
      </p:pic>
      <p:pic>
        <p:nvPicPr>
          <p:cNvPr id="15" name="Picture 14">
            <a:extLst>
              <a:ext uri="{FF2B5EF4-FFF2-40B4-BE49-F238E27FC236}">
                <a16:creationId xmlns:a16="http://schemas.microsoft.com/office/drawing/2014/main" id="{2EE153B0-C4CF-ED43-9D19-6871635EF575}"/>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rot="16200000">
            <a:off x="3204676" y="1162573"/>
            <a:ext cx="751208" cy="424808"/>
          </a:xfrm>
          <a:prstGeom prst="rect">
            <a:avLst/>
          </a:prstGeom>
        </p:spPr>
      </p:pic>
      <p:pic>
        <p:nvPicPr>
          <p:cNvPr id="16" name="Picture 15">
            <a:extLst>
              <a:ext uri="{FF2B5EF4-FFF2-40B4-BE49-F238E27FC236}">
                <a16:creationId xmlns:a16="http://schemas.microsoft.com/office/drawing/2014/main" id="{692AD49B-8646-1940-8C49-6F5031C375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3197241" y="600881"/>
            <a:ext cx="751208" cy="424808"/>
          </a:xfrm>
          <a:prstGeom prst="rect">
            <a:avLst/>
          </a:prstGeom>
        </p:spPr>
      </p:pic>
      <p:pic>
        <p:nvPicPr>
          <p:cNvPr id="17" name="Picture 16">
            <a:extLst>
              <a:ext uri="{FF2B5EF4-FFF2-40B4-BE49-F238E27FC236}">
                <a16:creationId xmlns:a16="http://schemas.microsoft.com/office/drawing/2014/main" id="{5A0431D0-4622-484C-B993-2D4D645FA716}"/>
              </a:ext>
            </a:extLst>
          </p:cNvPr>
          <p:cNvPicPr>
            <a:picLocks noChangeAspect="1"/>
          </p:cNvPicPr>
          <p:nvPr/>
        </p:nvPicPr>
        <p:blipFill>
          <a:blip r:embed="rId4" cstate="print">
            <a:alphaModFix amt="35000"/>
            <a:extLst>
              <a:ext uri="{28A0092B-C50C-407E-A947-70E740481C1C}">
                <a14:useLocalDpi xmlns:a14="http://schemas.microsoft.com/office/drawing/2010/main"/>
              </a:ext>
            </a:extLst>
          </a:blip>
          <a:stretch>
            <a:fillRect/>
          </a:stretch>
        </p:blipFill>
        <p:spPr>
          <a:xfrm rot="16200000">
            <a:off x="3197240" y="3852765"/>
            <a:ext cx="751208" cy="424808"/>
          </a:xfrm>
          <a:prstGeom prst="rect">
            <a:avLst/>
          </a:prstGeom>
        </p:spPr>
      </p:pic>
      <p:pic>
        <p:nvPicPr>
          <p:cNvPr id="18" name="Picture 17">
            <a:extLst>
              <a:ext uri="{FF2B5EF4-FFF2-40B4-BE49-F238E27FC236}">
                <a16:creationId xmlns:a16="http://schemas.microsoft.com/office/drawing/2014/main" id="{E333ECD0-F8B9-7341-A1B3-C1A32A0601F7}"/>
              </a:ext>
            </a:extLst>
          </p:cNvPr>
          <p:cNvPicPr>
            <a:picLocks noChangeAspect="1"/>
          </p:cNvPicPr>
          <p:nvPr/>
        </p:nvPicPr>
        <p:blipFill>
          <a:blip r:embed="rId4" cstate="print">
            <a:alphaModFix amt="70000"/>
            <a:extLst>
              <a:ext uri="{28A0092B-C50C-407E-A947-70E740481C1C}">
                <a14:useLocalDpi xmlns:a14="http://schemas.microsoft.com/office/drawing/2010/main"/>
              </a:ext>
            </a:extLst>
          </a:blip>
          <a:stretch>
            <a:fillRect/>
          </a:stretch>
        </p:blipFill>
        <p:spPr>
          <a:xfrm rot="16200000">
            <a:off x="3197240" y="3604078"/>
            <a:ext cx="751208" cy="424808"/>
          </a:xfrm>
          <a:prstGeom prst="rect">
            <a:avLst/>
          </a:prstGeom>
        </p:spPr>
      </p:pic>
      <p:pic>
        <p:nvPicPr>
          <p:cNvPr id="19" name="Picture 18">
            <a:extLst>
              <a:ext uri="{FF2B5EF4-FFF2-40B4-BE49-F238E27FC236}">
                <a16:creationId xmlns:a16="http://schemas.microsoft.com/office/drawing/2014/main" id="{37E51FB7-BA3C-2242-BBDB-28FBD9DA40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rot="16200000">
            <a:off x="3197240" y="3346356"/>
            <a:ext cx="751208" cy="424808"/>
          </a:xfrm>
          <a:prstGeom prst="rect">
            <a:avLst/>
          </a:prstGeom>
        </p:spPr>
      </p:pic>
      <p:pic>
        <p:nvPicPr>
          <p:cNvPr id="14" name="Picture 13">
            <a:extLst>
              <a:ext uri="{FF2B5EF4-FFF2-40B4-BE49-F238E27FC236}">
                <a16:creationId xmlns:a16="http://schemas.microsoft.com/office/drawing/2014/main" id="{6CA5FD59-B290-7847-B40E-5B0F159591A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5412357">
            <a:off x="4010740" y="2825845"/>
            <a:ext cx="751208" cy="424808"/>
          </a:xfrm>
          <a:prstGeom prst="rect">
            <a:avLst/>
          </a:prstGeom>
        </p:spPr>
      </p:pic>
      <p:pic>
        <p:nvPicPr>
          <p:cNvPr id="20" name="Picture 19">
            <a:extLst>
              <a:ext uri="{FF2B5EF4-FFF2-40B4-BE49-F238E27FC236}">
                <a16:creationId xmlns:a16="http://schemas.microsoft.com/office/drawing/2014/main" id="{433F87C5-32B5-B340-B4A3-E6EC8D55363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rot="14389750">
            <a:off x="3792192" y="2366098"/>
            <a:ext cx="751208" cy="424808"/>
          </a:xfrm>
          <a:prstGeom prst="rect">
            <a:avLst/>
          </a:prstGeom>
        </p:spPr>
      </p:pic>
    </p:spTree>
    <p:extLst>
      <p:ext uri="{BB962C8B-B14F-4D97-AF65-F5344CB8AC3E}">
        <p14:creationId xmlns:p14="http://schemas.microsoft.com/office/powerpoint/2010/main" val="352944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490A8-D5F5-4F44-9C70-310F977A76BD}"/>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F8139BDF-99DC-456C-A4EF-B97A261358FD}"/>
              </a:ext>
            </a:extLst>
          </p:cNvPr>
          <p:cNvSpPr>
            <a:spLocks noGrp="1"/>
          </p:cNvSpPr>
          <p:nvPr>
            <p:ph idx="1"/>
          </p:nvPr>
        </p:nvSpPr>
        <p:spPr/>
        <p:txBody>
          <a:bodyPr/>
          <a:lstStyle/>
          <a:p>
            <a:r>
              <a:rPr lang="en-US" dirty="0"/>
              <a:t>Visit the following website on your laptop/mobile: </a:t>
            </a:r>
          </a:p>
          <a:p>
            <a:pPr marL="0" indent="0" algn="ctr">
              <a:buNone/>
            </a:pPr>
            <a:r>
              <a:rPr lang="en-US" dirty="0">
                <a:hlinkClick r:id="rId2"/>
              </a:rPr>
              <a:t>https://socrative.com/</a:t>
            </a:r>
            <a:endParaRPr lang="en-US" dirty="0"/>
          </a:p>
          <a:p>
            <a:endParaRPr lang="en-US" dirty="0"/>
          </a:p>
          <a:p>
            <a:r>
              <a:rPr lang="en-US" dirty="0"/>
              <a:t>ROOM: </a:t>
            </a:r>
            <a:r>
              <a:rPr lang="en-US" dirty="0">
                <a:solidFill>
                  <a:srgbClr val="FF0000"/>
                </a:solidFill>
              </a:rPr>
              <a:t>LUONG4475</a:t>
            </a:r>
          </a:p>
          <a:p>
            <a:r>
              <a:rPr lang="en-US" dirty="0"/>
              <a:t>Name: Use your student number MSSV</a:t>
            </a:r>
          </a:p>
        </p:txBody>
      </p:sp>
    </p:spTree>
    <p:extLst>
      <p:ext uri="{BB962C8B-B14F-4D97-AF65-F5344CB8AC3E}">
        <p14:creationId xmlns:p14="http://schemas.microsoft.com/office/powerpoint/2010/main" val="28808054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headEnd/>
            <a:tailEnd/>
          </a:ln>
        </p:spPr>
        <p:txBody>
          <a:bodyPr wrap="square" lIns="68579" tIns="34289" rIns="68579" bIns="34289">
            <a:spAutoFit/>
          </a:bodyPr>
          <a:lstStyle/>
          <a:p>
            <a:pPr algn="ctr"/>
            <a:r>
              <a:rPr lang="en-US" sz="6600" dirty="0">
                <a:latin typeface="Palatino"/>
                <a:cs typeface="Palatino"/>
              </a:rPr>
              <a:t>Maximize Your</a:t>
            </a:r>
          </a:p>
          <a:p>
            <a:pPr algn="ctr"/>
            <a:r>
              <a:rPr lang="en-US" sz="66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2916936" y="2647950"/>
            <a:ext cx="3308913" cy="2162175"/>
          </a:xfrm>
          <a:prstGeom prst="rect">
            <a:avLst/>
          </a:prstGeom>
          <a:noFill/>
          <a:ln w="9525">
            <a:noFill/>
            <a:miter lim="800000"/>
            <a:headEnd/>
            <a:tailEnd/>
          </a:ln>
          <a:effectLst/>
        </p:spPr>
      </p:pic>
    </p:spTree>
    <p:extLst>
      <p:ext uri="{BB962C8B-B14F-4D97-AF65-F5344CB8AC3E}">
        <p14:creationId xmlns:p14="http://schemas.microsoft.com/office/powerpoint/2010/main" val="341371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Utility?</a:t>
            </a:r>
          </a:p>
        </p:txBody>
      </p:sp>
      <p:sp>
        <p:nvSpPr>
          <p:cNvPr id="4" name="Text Placeholder 3"/>
          <p:cNvSpPr>
            <a:spLocks noGrp="1"/>
          </p:cNvSpPr>
          <p:nvPr>
            <p:ph type="body" idx="1"/>
          </p:nvPr>
        </p:nvSpPr>
        <p:spPr>
          <a:xfrm>
            <a:off x="1447800" y="1151335"/>
            <a:ext cx="3030141" cy="479822"/>
          </a:xfrm>
        </p:spPr>
        <p:txBody>
          <a:bodyPr/>
          <a:lstStyle/>
          <a:p>
            <a:r>
              <a:rPr lang="en-US" dirty="0"/>
              <a:t>Clear utility function</a:t>
            </a:r>
          </a:p>
        </p:txBody>
      </p:sp>
      <p:pic>
        <p:nvPicPr>
          <p:cNvPr id="7" name="Content Placeholder 6"/>
          <p:cNvPicPr>
            <a:picLocks noGrp="1" noChangeAspect="1"/>
          </p:cNvPicPr>
          <p:nvPr>
            <p:ph sz="half" idx="2"/>
          </p:nvPr>
        </p:nvPicPr>
        <p:blipFill>
          <a:blip r:embed="rId3"/>
          <a:srcRect l="15750" r="15750"/>
          <a:stretch>
            <a:fillRect/>
          </a:stretch>
        </p:blipFill>
        <p:spPr>
          <a:xfrm>
            <a:off x="1447800" y="1630363"/>
            <a:ext cx="3030538" cy="2963862"/>
          </a:xfrm>
        </p:spPr>
      </p:pic>
      <p:sp>
        <p:nvSpPr>
          <p:cNvPr id="5" name="Text Placeholder 4"/>
          <p:cNvSpPr>
            <a:spLocks noGrp="1"/>
          </p:cNvSpPr>
          <p:nvPr>
            <p:ph type="body" sz="quarter" idx="3"/>
          </p:nvPr>
        </p:nvSpPr>
        <p:spPr>
          <a:xfrm>
            <a:off x="4588669" y="1151335"/>
            <a:ext cx="3031331" cy="479822"/>
          </a:xfrm>
        </p:spPr>
        <p:txBody>
          <a:bodyPr/>
          <a:lstStyle/>
          <a:p>
            <a:r>
              <a:rPr lang="en-US" dirty="0"/>
              <a:t>Not so clear utility function</a:t>
            </a:r>
          </a:p>
        </p:txBody>
      </p:sp>
      <p:sp>
        <p:nvSpPr>
          <p:cNvPr id="6" name="Content Placeholder 5"/>
          <p:cNvSpPr>
            <a:spLocks noGrp="1"/>
          </p:cNvSpPr>
          <p:nvPr>
            <p:ph sz="quarter" idx="4"/>
          </p:nvPr>
        </p:nvSpPr>
        <p:spPr>
          <a:xfrm>
            <a:off x="4588669" y="1631156"/>
            <a:ext cx="3031331" cy="2963466"/>
          </a:xfrm>
        </p:spPr>
        <p:txBody>
          <a:bodyPr/>
          <a:lstStyle/>
          <a:p>
            <a:endParaRPr lang="en-US"/>
          </a:p>
        </p:txBody>
      </p:sp>
      <p:pic>
        <p:nvPicPr>
          <p:cNvPr id="9" name="Picture 3"/>
          <p:cNvPicPr>
            <a:picLocks noChangeAspect="1" noChangeArrowheads="1"/>
          </p:cNvPicPr>
          <p:nvPr/>
        </p:nvPicPr>
        <p:blipFill>
          <a:blip r:embed="rId4" cstate="print"/>
          <a:srcRect/>
          <a:stretch>
            <a:fillRect/>
          </a:stretch>
        </p:blipFill>
        <p:spPr bwMode="auto">
          <a:xfrm>
            <a:off x="4648200" y="1648125"/>
            <a:ext cx="2819400" cy="3057225"/>
          </a:xfrm>
          <a:prstGeom prst="rect">
            <a:avLst/>
          </a:prstGeom>
          <a:noFill/>
          <a:ln w="9525">
            <a:noFill/>
            <a:miter lim="800000"/>
            <a:headEnd/>
            <a:tailEnd/>
          </a:ln>
        </p:spPr>
      </p:pic>
    </p:spTree>
    <p:extLst>
      <p:ext uri="{BB962C8B-B14F-4D97-AF65-F5344CB8AC3E}">
        <p14:creationId xmlns:p14="http://schemas.microsoft.com/office/powerpoint/2010/main" val="33028780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sp>
        <p:nvSpPr>
          <p:cNvPr id="4" name="Oval 3"/>
          <p:cNvSpPr/>
          <p:nvPr/>
        </p:nvSpPr>
        <p:spPr>
          <a:xfrm>
            <a:off x="2209800" y="133350"/>
            <a:ext cx="4876800" cy="4857750"/>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886200" y="1809750"/>
            <a:ext cx="1600200" cy="1428750"/>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3962400" y="2114550"/>
            <a:ext cx="1442321" cy="861774"/>
          </a:xfrm>
          <a:prstGeom prst="rect">
            <a:avLst/>
          </a:prstGeom>
          <a:noFill/>
        </p:spPr>
        <p:txBody>
          <a:bodyPr wrap="square" rtlCol="0">
            <a:spAutoFit/>
          </a:bodyPr>
          <a:lstStyle/>
          <a:p>
            <a:pPr algn="ctr"/>
            <a:r>
              <a:rPr lang="en-US" dirty="0">
                <a:latin typeface="Palatino"/>
                <a:cs typeface="Palatino"/>
              </a:rPr>
              <a:t>Rational</a:t>
            </a:r>
          </a:p>
          <a:p>
            <a:pPr algn="ctr"/>
            <a:r>
              <a:rPr lang="en-US" dirty="0">
                <a:latin typeface="Palatino"/>
                <a:cs typeface="Palatino"/>
              </a:rPr>
              <a:t>Agents</a:t>
            </a:r>
          </a:p>
          <a:p>
            <a:pPr algn="ctr"/>
            <a:r>
              <a:rPr lang="en-US" sz="1400" dirty="0">
                <a:latin typeface="Palatino"/>
                <a:cs typeface="Palatino"/>
              </a:rPr>
              <a:t>[decisions]</a:t>
            </a:r>
          </a:p>
        </p:txBody>
      </p:sp>
      <p:sp>
        <p:nvSpPr>
          <p:cNvPr id="8" name="TextBox 7"/>
          <p:cNvSpPr txBox="1"/>
          <p:nvPr/>
        </p:nvSpPr>
        <p:spPr>
          <a:xfrm>
            <a:off x="2438400" y="2114550"/>
            <a:ext cx="1442321" cy="738664"/>
          </a:xfrm>
          <a:prstGeom prst="rect">
            <a:avLst/>
          </a:prstGeom>
          <a:noFill/>
        </p:spPr>
        <p:txBody>
          <a:bodyPr wrap="square" rtlCol="0">
            <a:spAutoFit/>
          </a:bodyPr>
          <a:lstStyle/>
          <a:p>
            <a:pPr algn="ctr"/>
            <a:r>
              <a:rPr lang="en-US" dirty="0">
                <a:latin typeface="Palatino"/>
                <a:cs typeface="Palatino"/>
              </a:rPr>
              <a:t>Robots</a:t>
            </a:r>
          </a:p>
          <a:p>
            <a:pPr algn="ctr"/>
            <a:r>
              <a:rPr lang="en-US" sz="1200" dirty="0">
                <a:latin typeface="Palatino"/>
                <a:cs typeface="Palatino"/>
              </a:rPr>
              <a:t>[physically embodied]</a:t>
            </a:r>
          </a:p>
        </p:txBody>
      </p:sp>
      <p:sp>
        <p:nvSpPr>
          <p:cNvPr id="9" name="TextBox 8"/>
          <p:cNvSpPr txBox="1"/>
          <p:nvPr/>
        </p:nvSpPr>
        <p:spPr>
          <a:xfrm>
            <a:off x="3581400" y="971550"/>
            <a:ext cx="2133600" cy="738664"/>
          </a:xfrm>
          <a:prstGeom prst="rect">
            <a:avLst/>
          </a:prstGeom>
          <a:noFill/>
        </p:spPr>
        <p:txBody>
          <a:bodyPr wrap="square" rtlCol="0">
            <a:spAutoFit/>
          </a:bodyPr>
          <a:lstStyle/>
          <a:p>
            <a:pPr algn="ctr"/>
            <a:r>
              <a:rPr lang="en-US" dirty="0">
                <a:latin typeface="Palatino"/>
                <a:cs typeface="Palatino"/>
              </a:rPr>
              <a:t>Machine Learning</a:t>
            </a:r>
          </a:p>
          <a:p>
            <a:pPr algn="ctr"/>
            <a:r>
              <a:rPr lang="en-US" sz="1200" dirty="0">
                <a:latin typeface="Palatino"/>
                <a:cs typeface="Palatino"/>
              </a:rPr>
              <a:t>[learning decisions; sometimes independent]</a:t>
            </a:r>
          </a:p>
        </p:txBody>
      </p:sp>
      <p:sp>
        <p:nvSpPr>
          <p:cNvPr id="10" name="TextBox 9"/>
          <p:cNvSpPr txBox="1"/>
          <p:nvPr/>
        </p:nvSpPr>
        <p:spPr>
          <a:xfrm>
            <a:off x="5257800" y="3409950"/>
            <a:ext cx="1442321" cy="369332"/>
          </a:xfrm>
          <a:prstGeom prst="rect">
            <a:avLst/>
          </a:prstGeom>
          <a:noFill/>
        </p:spPr>
        <p:txBody>
          <a:bodyPr wrap="square" rtlCol="0">
            <a:spAutoFit/>
          </a:bodyPr>
          <a:lstStyle/>
          <a:p>
            <a:pPr algn="ctr"/>
            <a:r>
              <a:rPr lang="en-US" dirty="0">
                <a:latin typeface="Palatino"/>
                <a:cs typeface="Palatino"/>
              </a:rPr>
              <a:t>NLP</a:t>
            </a:r>
          </a:p>
        </p:txBody>
      </p:sp>
      <p:sp>
        <p:nvSpPr>
          <p:cNvPr id="11" name="TextBox 10"/>
          <p:cNvSpPr txBox="1"/>
          <p:nvPr/>
        </p:nvSpPr>
        <p:spPr>
          <a:xfrm>
            <a:off x="3429000" y="3714750"/>
            <a:ext cx="1442321" cy="646331"/>
          </a:xfrm>
          <a:prstGeom prst="rect">
            <a:avLst/>
          </a:prstGeom>
          <a:noFill/>
        </p:spPr>
        <p:txBody>
          <a:bodyPr wrap="square" rtlCol="0">
            <a:spAutoFit/>
          </a:bodyPr>
          <a:lstStyle/>
          <a:p>
            <a:pPr algn="ctr"/>
            <a:r>
              <a:rPr lang="en-US" dirty="0">
                <a:latin typeface="Palatino"/>
                <a:cs typeface="Palatino"/>
              </a:rPr>
              <a:t>Computer  Vision</a:t>
            </a:r>
          </a:p>
        </p:txBody>
      </p:sp>
      <p:sp>
        <p:nvSpPr>
          <p:cNvPr id="12" name="TextBox 11"/>
          <p:cNvSpPr txBox="1"/>
          <p:nvPr/>
        </p:nvSpPr>
        <p:spPr>
          <a:xfrm>
            <a:off x="5562600" y="2190750"/>
            <a:ext cx="1442321" cy="646331"/>
          </a:xfrm>
          <a:prstGeom prst="rect">
            <a:avLst/>
          </a:prstGeom>
          <a:noFill/>
        </p:spPr>
        <p:txBody>
          <a:bodyPr wrap="square" rtlCol="0">
            <a:spAutoFit/>
          </a:bodyPr>
          <a:lstStyle/>
          <a:p>
            <a:pPr algn="ctr"/>
            <a:r>
              <a:rPr lang="en-US" dirty="0">
                <a:latin typeface="Palatino"/>
                <a:cs typeface="Palatino"/>
              </a:rPr>
              <a:t>Human-AI Interaction</a:t>
            </a:r>
          </a:p>
        </p:txBody>
      </p:sp>
    </p:spTree>
    <p:extLst>
      <p:ext uri="{BB962C8B-B14F-4D97-AF65-F5344CB8AC3E}">
        <p14:creationId xmlns:p14="http://schemas.microsoft.com/office/powerpoint/2010/main" val="1056774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dirty="0"/>
              <a:t>AI as Designing Rational Agents</a:t>
            </a:r>
          </a:p>
        </p:txBody>
      </p:sp>
      <p:sp>
        <p:nvSpPr>
          <p:cNvPr id="27653" name="Rectangle 5"/>
          <p:cNvSpPr>
            <a:spLocks noGrp="1" noChangeArrowheads="1"/>
          </p:cNvSpPr>
          <p:nvPr>
            <p:ph type="body" idx="1"/>
          </p:nvPr>
        </p:nvSpPr>
        <p:spPr>
          <a:xfrm>
            <a:off x="342900" y="1200150"/>
            <a:ext cx="4838700" cy="2895600"/>
          </a:xfrm>
        </p:spPr>
        <p:txBody>
          <a:bodyPr rIns="99058"/>
          <a:lstStyle/>
          <a:p>
            <a:pPr marL="342892" indent="-342892">
              <a:spcBef>
                <a:spcPct val="0"/>
              </a:spcBef>
              <a:buClrTx/>
            </a:pPr>
            <a:r>
              <a:rPr lang="en-US" sz="1600" dirty="0"/>
              <a:t>An </a:t>
            </a:r>
            <a:r>
              <a:rPr lang="en-US" sz="1600" b="1" dirty="0"/>
              <a:t>agent</a:t>
            </a:r>
            <a:r>
              <a:rPr lang="en-US" sz="1600" dirty="0"/>
              <a:t> is an entity that </a:t>
            </a:r>
            <a:r>
              <a:rPr lang="en-US" sz="1600" i="1" dirty="0"/>
              <a:t>perceives</a:t>
            </a:r>
            <a:r>
              <a:rPr lang="en-US" sz="1600" dirty="0"/>
              <a:t> and </a:t>
            </a:r>
            <a:r>
              <a:rPr lang="en-US" sz="1600" i="1" dirty="0"/>
              <a:t>acts</a:t>
            </a:r>
            <a:r>
              <a:rPr lang="en-US" sz="1600" dirty="0"/>
              <a:t>.</a:t>
            </a:r>
          </a:p>
          <a:p>
            <a:pPr marL="342892" indent="-342892">
              <a:spcBef>
                <a:spcPts val="1125"/>
              </a:spcBef>
              <a:buClrTx/>
            </a:pPr>
            <a:r>
              <a:rPr lang="en-US" sz="1600" dirty="0"/>
              <a:t>A </a:t>
            </a:r>
            <a:r>
              <a:rPr lang="en-US" sz="1600" b="1" dirty="0"/>
              <a:t>rational agent</a:t>
            </a:r>
            <a:r>
              <a:rPr lang="en-US" sz="1600" b="1" i="1" dirty="0"/>
              <a:t> </a:t>
            </a:r>
            <a:r>
              <a:rPr lang="en-US" sz="1600" dirty="0"/>
              <a:t>selects actions that maximize its expected </a:t>
            </a:r>
            <a:r>
              <a:rPr lang="en-US" sz="1600" b="1" dirty="0"/>
              <a:t>utility</a:t>
            </a:r>
            <a:r>
              <a:rPr lang="en-US" sz="1600" dirty="0"/>
              <a:t>.  </a:t>
            </a:r>
          </a:p>
          <a:p>
            <a:pPr marL="342892" indent="-342892">
              <a:spcBef>
                <a:spcPts val="1125"/>
              </a:spcBef>
              <a:buClrTx/>
            </a:pPr>
            <a:r>
              <a:rPr lang="en-US" sz="1600" dirty="0"/>
              <a:t>Characteristics of the </a:t>
            </a:r>
            <a:r>
              <a:rPr lang="en-US" sz="1600" b="1" dirty="0"/>
              <a:t>sensors, actuators, and environment </a:t>
            </a:r>
            <a:r>
              <a:rPr lang="en-US" sz="1600" dirty="0"/>
              <a:t>dictate techniques for selecting rational actions</a:t>
            </a:r>
          </a:p>
          <a:p>
            <a:pPr marL="342892" indent="-342892">
              <a:spcBef>
                <a:spcPts val="1125"/>
              </a:spcBef>
              <a:buClrTx/>
            </a:pPr>
            <a:r>
              <a:rPr lang="en-US" sz="1600" b="1" dirty="0">
                <a:solidFill>
                  <a:srgbClr val="333399"/>
                </a:solidFill>
                <a:cs typeface="Arial" charset="0"/>
              </a:rPr>
              <a:t>This course </a:t>
            </a:r>
            <a:r>
              <a:rPr lang="en-US" sz="1600" dirty="0">
                <a:solidFill>
                  <a:srgbClr val="333399"/>
                </a:solidFill>
                <a:cs typeface="Arial" charset="0"/>
              </a:rPr>
              <a:t>is about:</a:t>
            </a:r>
          </a:p>
          <a:p>
            <a:pPr marL="629825" lvl="1" indent="-257168">
              <a:lnSpc>
                <a:spcPct val="80000"/>
              </a:lnSpc>
              <a:spcBef>
                <a:spcPts val="554"/>
              </a:spcBef>
              <a:buSzPct val="100000"/>
            </a:pPr>
            <a:r>
              <a:rPr lang="en-US" sz="1600" dirty="0">
                <a:cs typeface="Arial" charset="0"/>
              </a:rPr>
              <a:t>General AI techniques for many problem types</a:t>
            </a:r>
          </a:p>
          <a:p>
            <a:pPr marL="629825" lvl="1" indent="-257168">
              <a:lnSpc>
                <a:spcPct val="80000"/>
              </a:lnSpc>
              <a:spcBef>
                <a:spcPts val="554"/>
              </a:spcBef>
              <a:buSzPct val="100000"/>
            </a:pPr>
            <a:r>
              <a:rPr lang="en-US" sz="1600" dirty="0">
                <a:cs typeface="Arial" charset="0"/>
              </a:rPr>
              <a:t>Learning to choose and apply the technique appropriate for each problem</a:t>
            </a:r>
            <a:endParaRPr lang="en-US" sz="1600" dirty="0"/>
          </a:p>
        </p:txBody>
      </p:sp>
      <p:grpSp>
        <p:nvGrpSpPr>
          <p:cNvPr id="3" name="Group 2"/>
          <p:cNvGrpSpPr/>
          <p:nvPr/>
        </p:nvGrpSpPr>
        <p:grpSpPr>
          <a:xfrm>
            <a:off x="0" y="1657350"/>
            <a:ext cx="9144000" cy="3423536"/>
            <a:chOff x="0" y="1657350"/>
            <a:chExt cx="9144000" cy="3423536"/>
          </a:xfrm>
        </p:grpSpPr>
        <p:grpSp>
          <p:nvGrpSpPr>
            <p:cNvPr id="34" name="Group 33"/>
            <p:cNvGrpSpPr/>
            <p:nvPr/>
          </p:nvGrpSpPr>
          <p:grpSpPr>
            <a:xfrm>
              <a:off x="5562601" y="3423047"/>
              <a:ext cx="2895598" cy="1434703"/>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0" name="Line 8"/>
              <p:cNvSpPr>
                <a:spLocks noChangeShapeType="1"/>
              </p:cNvSpPr>
              <p:nvPr/>
            </p:nvSpPr>
            <p:spPr bwMode="auto">
              <a:xfrm rot="10800000" flipH="1">
                <a:off x="5611414" y="3564731"/>
                <a:ext cx="0" cy="531019"/>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30479" bIns="0"/>
              <a:lstStyle/>
              <a:p>
                <a:pPr marL="29765"/>
                <a:r>
                  <a:rPr lang="en-US" sz="1600" b="1" dirty="0">
                    <a:latin typeface="Calibri" pitchFamily="34" charset="0"/>
                    <a:cs typeface="Arial" charset="0"/>
                  </a:rPr>
                  <a:t>Agent</a:t>
                </a:r>
              </a:p>
            </p:txBody>
          </p:sp>
          <p:grpSp>
            <p:nvGrpSpPr>
              <p:cNvPr id="22" name="Group 10"/>
              <p:cNvGrpSpPr>
                <a:grpSpLocks/>
              </p:cNvGrpSpPr>
              <p:nvPr/>
            </p:nvGrpSpPr>
            <p:grpSpPr bwMode="auto">
              <a:xfrm>
                <a:off x="5363764" y="3652428"/>
                <a:ext cx="476250" cy="342900"/>
                <a:chOff x="0" y="-81"/>
                <a:chExt cx="400" cy="288"/>
              </a:xfrm>
            </p:grpSpPr>
            <p:sp>
              <p:nvSpPr>
                <p:cNvPr id="23" name="AutoShape 11"/>
                <p:cNvSpPr>
                  <a:spLocks/>
                </p:cNvSpPr>
                <p:nvPr/>
              </p:nvSpPr>
              <p:spPr bwMode="auto">
                <a:xfrm>
                  <a:off x="0" y="-81"/>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1600">
                    <a:latin typeface="Calibri" pitchFamily="34" charset="0"/>
                  </a:endParaRPr>
                </a:p>
              </p:txBody>
            </p:sp>
            <p:sp>
              <p:nvSpPr>
                <p:cNvPr id="24" name="Rectangle 12"/>
                <p:cNvSpPr>
                  <a:spLocks/>
                </p:cNvSpPr>
                <p:nvPr/>
              </p:nvSpPr>
              <p:spPr bwMode="auto">
                <a:xfrm>
                  <a:off x="135" y="-29"/>
                  <a:ext cx="139" cy="236"/>
                </a:xfrm>
                <a:prstGeom prst="rect">
                  <a:avLst/>
                </a:prstGeom>
                <a:noFill/>
                <a:ln w="12700">
                  <a:noFill/>
                  <a:miter lim="800000"/>
                  <a:headEnd/>
                  <a:tailEnd/>
                </a:ln>
              </p:spPr>
              <p:txBody>
                <a:bodyPr lIns="0" tIns="0" rIns="40639" bIns="0"/>
                <a:lstStyle/>
                <a:p>
                  <a:pPr marL="29765" algn="ctr"/>
                  <a:r>
                    <a:rPr lang="en-US" sz="1600" b="1" dirty="0">
                      <a:latin typeface="Calibri" pitchFamily="34" charset="0"/>
                      <a:cs typeface="Arial" charset="0"/>
                    </a:rPr>
                    <a:t>?</a:t>
                  </a:r>
                </a:p>
              </p:txBody>
            </p:sp>
          </p:grpSp>
          <p:grpSp>
            <p:nvGrpSpPr>
              <p:cNvPr id="25" name="Group 13"/>
              <p:cNvGrpSpPr>
                <a:grpSpLocks/>
              </p:cNvGrpSpPr>
              <p:nvPr/>
            </p:nvGrpSpPr>
            <p:grpSpPr bwMode="auto">
              <a:xfrm>
                <a:off x="5073252" y="3333750"/>
                <a:ext cx="1104900" cy="1059657"/>
                <a:chOff x="32" y="-62"/>
                <a:chExt cx="928" cy="890"/>
              </a:xfrm>
            </p:grpSpPr>
            <p:sp>
              <p:nvSpPr>
                <p:cNvPr id="26" name="Rectangle 14"/>
                <p:cNvSpPr>
                  <a:spLocks/>
                </p:cNvSpPr>
                <p:nvPr/>
              </p:nvSpPr>
              <p:spPr bwMode="auto">
                <a:xfrm>
                  <a:off x="84" y="-62"/>
                  <a:ext cx="824" cy="304"/>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Sensors</a:t>
                  </a:r>
                </a:p>
              </p:txBody>
            </p:sp>
            <p:sp>
              <p:nvSpPr>
                <p:cNvPr id="27" name="Rectangle 15"/>
                <p:cNvSpPr>
                  <a:spLocks/>
                </p:cNvSpPr>
                <p:nvPr/>
              </p:nvSpPr>
              <p:spPr bwMode="auto">
                <a:xfrm>
                  <a:off x="32" y="580"/>
                  <a:ext cx="928" cy="248"/>
                </a:xfrm>
                <a:prstGeom prst="rect">
                  <a:avLst/>
                </a:prstGeom>
                <a:noFill/>
                <a:ln w="12700">
                  <a:noFill/>
                  <a:miter lim="800000"/>
                  <a:headEnd/>
                  <a:tailEnd/>
                </a:ln>
              </p:spPr>
              <p:txBody>
                <a:bodyPr lIns="0" tIns="0" rIns="40639" bIns="0"/>
                <a:lstStyle/>
                <a:p>
                  <a:pPr marL="29765" algn="ctr"/>
                  <a:r>
                    <a:rPr lang="en-US" sz="1400"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1600">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30479" bIns="0"/>
              <a:lstStyle/>
              <a:p>
                <a:pPr marL="29765" algn="ctr"/>
                <a:r>
                  <a:rPr lang="en-US" sz="1600" b="1" dirty="0">
                    <a:latin typeface="Calibri" pitchFamily="34" charset="0"/>
                    <a:cs typeface="Arial" charset="0"/>
                  </a:rPr>
                  <a:t>Environment</a:t>
                </a:r>
              </a:p>
            </p:txBody>
          </p:sp>
          <p:sp>
            <p:nvSpPr>
              <p:cNvPr id="30" name="Line 18"/>
              <p:cNvSpPr>
                <a:spLocks noChangeShapeType="1"/>
              </p:cNvSpPr>
              <p:nvPr/>
            </p:nvSpPr>
            <p:spPr bwMode="auto">
              <a:xfrm rot="10800000" flipH="1">
                <a:off x="6182915" y="3437334"/>
                <a:ext cx="1859756"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sz="1600">
                  <a:latin typeface="Calibri" pitchFamily="34" charset="0"/>
                </a:endParaRPr>
              </a:p>
            </p:txBody>
          </p:sp>
          <p:sp>
            <p:nvSpPr>
              <p:cNvPr id="32" name="Rectangle 20"/>
              <p:cNvSpPr>
                <a:spLocks/>
              </p:cNvSpPr>
              <p:nvPr/>
            </p:nvSpPr>
            <p:spPr bwMode="auto">
              <a:xfrm>
                <a:off x="6682977" y="3448050"/>
                <a:ext cx="942975" cy="2667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30479" bIns="0"/>
              <a:lstStyle/>
              <a:p>
                <a:pPr marL="29765" algn="ctr"/>
                <a:r>
                  <a:rPr lang="en-US" sz="1100" dirty="0">
                    <a:latin typeface="Calibri" pitchFamily="34" charset="0"/>
                    <a:cs typeface="Arial" charset="0"/>
                  </a:rPr>
                  <a:t>Actions</a:t>
                </a:r>
              </a:p>
            </p:txBody>
          </p:sp>
        </p:grpSp>
        <p:pic>
          <p:nvPicPr>
            <p:cNvPr id="35" name="Picture 1"/>
            <p:cNvPicPr>
              <a:picLocks noChangeAspect="1" noChangeArrowheads="1"/>
            </p:cNvPicPr>
            <p:nvPr/>
          </p:nvPicPr>
          <p:blipFill>
            <a:blip r:embed="rId2" cstate="print"/>
            <a:srcRect/>
            <a:stretch>
              <a:fillRect/>
            </a:stretch>
          </p:blipFill>
          <p:spPr bwMode="auto">
            <a:xfrm>
              <a:off x="5486400" y="1657350"/>
              <a:ext cx="3429000" cy="1518952"/>
            </a:xfrm>
            <a:prstGeom prst="rect">
              <a:avLst/>
            </a:prstGeom>
            <a:noFill/>
            <a:ln w="12700">
              <a:noFill/>
              <a:miter lim="800000"/>
              <a:headEnd/>
              <a:tailEnd/>
            </a:ln>
          </p:spPr>
        </p:pic>
        <p:sp>
          <p:nvSpPr>
            <p:cNvPr id="36" name="Text Box 4"/>
            <p:cNvSpPr txBox="1">
              <a:spLocks noChangeArrowheads="1"/>
            </p:cNvSpPr>
            <p:nvPr/>
          </p:nvSpPr>
          <p:spPr bwMode="auto">
            <a:xfrm>
              <a:off x="0" y="4857750"/>
              <a:ext cx="9144000" cy="223136"/>
            </a:xfrm>
            <a:prstGeom prst="rect">
              <a:avLst/>
            </a:prstGeom>
            <a:noFill/>
            <a:ln w="9525">
              <a:noFill/>
              <a:miter lim="800000"/>
              <a:headEnd/>
              <a:tailEnd/>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p>
          </p:txBody>
        </p:sp>
      </p:grpSp>
      <p:cxnSp>
        <p:nvCxnSpPr>
          <p:cNvPr id="4" name="Straight Connector 3">
            <a:extLst>
              <a:ext uri="{FF2B5EF4-FFF2-40B4-BE49-F238E27FC236}">
                <a16:creationId xmlns:a16="http://schemas.microsoft.com/office/drawing/2014/main" id="{7A075C42-6234-7D47-8AAC-9347513627AA}"/>
              </a:ext>
            </a:extLst>
          </p:cNvPr>
          <p:cNvCxnSpPr>
            <a:cxnSpLocks/>
          </p:cNvCxnSpPr>
          <p:nvPr/>
        </p:nvCxnSpPr>
        <p:spPr>
          <a:xfrm>
            <a:off x="3810000" y="1895128"/>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EE9EAA-DE60-B44A-93BD-ED9440160E92}"/>
              </a:ext>
            </a:extLst>
          </p:cNvPr>
          <p:cNvCxnSpPr>
            <a:cxnSpLocks/>
          </p:cNvCxnSpPr>
          <p:nvPr/>
        </p:nvCxnSpPr>
        <p:spPr>
          <a:xfrm>
            <a:off x="4572000" y="1895128"/>
            <a:ext cx="2286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2ABD553-C530-2248-B56E-ADE50B33AE1F}"/>
              </a:ext>
            </a:extLst>
          </p:cNvPr>
          <p:cNvCxnSpPr/>
          <p:nvPr/>
        </p:nvCxnSpPr>
        <p:spPr>
          <a:xfrm>
            <a:off x="762000" y="2114550"/>
            <a:ext cx="762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12FCFA6-7277-8147-B4D1-B72578E156D2}"/>
              </a:ext>
            </a:extLst>
          </p:cNvPr>
          <p:cNvCxnSpPr>
            <a:cxnSpLocks/>
          </p:cNvCxnSpPr>
          <p:nvPr/>
        </p:nvCxnSpPr>
        <p:spPr>
          <a:xfrm>
            <a:off x="1524000" y="2114550"/>
            <a:ext cx="5334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53CF6A-0A3E-447A-A1CB-5DC1775F573B}"/>
              </a:ext>
            </a:extLst>
          </p:cNvPr>
          <p:cNvSpPr txBox="1"/>
          <p:nvPr/>
        </p:nvSpPr>
        <p:spPr>
          <a:xfrm>
            <a:off x="342900" y="4416370"/>
            <a:ext cx="4838700" cy="276999"/>
          </a:xfrm>
          <a:prstGeom prst="rect">
            <a:avLst/>
          </a:prstGeom>
          <a:noFill/>
        </p:spPr>
        <p:txBody>
          <a:bodyPr wrap="square" rtlCol="0">
            <a:spAutoFit/>
          </a:bodyPr>
          <a:lstStyle/>
          <a:p>
            <a:r>
              <a:rPr lang="vi-VN" sz="1200" dirty="0">
                <a:latin typeface="Calibri"/>
                <a:cs typeface="Calibri"/>
                <a:hlinkClick r:id="rId3"/>
              </a:rPr>
              <a:t>https://www.youtube.com/watch?v=16Dir4QqCUg&amp;t=4900s</a:t>
            </a:r>
            <a:endParaRPr lang="vi-VN" sz="1200" dirty="0">
              <a:latin typeface="Calibri"/>
              <a:cs typeface="Calibri"/>
            </a:endParaRPr>
          </a:p>
        </p:txBody>
      </p:sp>
    </p:spTree>
    <p:extLst>
      <p:ext uri="{BB962C8B-B14F-4D97-AF65-F5344CB8AC3E}">
        <p14:creationId xmlns:p14="http://schemas.microsoft.com/office/powerpoint/2010/main" val="37060527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2765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3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9"/>
                                          </p:stCondLst>
                                        </p:cTn>
                                        <p:tgtEl>
                                          <p:spTgt spid="27653">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9"/>
                                          </p:stCondLst>
                                        </p:cTn>
                                        <p:tgtEl>
                                          <p:spTgt spid="27653">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9"/>
                                          </p:stCondLst>
                                        </p:cTn>
                                        <p:tgtEl>
                                          <p:spTgt spid="27653">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9"/>
                                          </p:stCondLst>
                                        </p:cTn>
                                        <p:tgtEl>
                                          <p:spTgt spid="27653">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uiExpand="1" build="p" bldLvl="5" autoUpdateAnimBg="0" advAuto="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acman-l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050"/>
            <a:ext cx="9144000" cy="5143501"/>
          </a:xfrm>
          <a:prstGeom prst="rect">
            <a:avLst/>
          </a:prstGeom>
        </p:spPr>
      </p:pic>
    </p:spTree>
    <p:extLst>
      <p:ext uri="{BB962C8B-B14F-4D97-AF65-F5344CB8AC3E}">
        <p14:creationId xmlns:p14="http://schemas.microsoft.com/office/powerpoint/2010/main" val="7325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vert="horz" wrap="square" lIns="91439" tIns="45719" rIns="99059" bIns="45719" numCol="1" anchor="ctr" anchorCtr="0" compatLnSpc="1">
            <a:prstTxWarp prst="textNoShape">
              <a:avLst/>
            </a:prstTxWarp>
          </a:bodyPr>
          <a:lstStyle/>
          <a:p>
            <a:r>
              <a:rPr lang="en-US"/>
              <a:t>Designing Rational Agents</a:t>
            </a:r>
          </a:p>
        </p:txBody>
      </p:sp>
      <p:pic>
        <p:nvPicPr>
          <p:cNvPr id="4" name="pacman">
            <a:hlinkClick r:id="" action="ppaction://media"/>
            <a:extLst>
              <a:ext uri="{FF2B5EF4-FFF2-40B4-BE49-F238E27FC236}">
                <a16:creationId xmlns:a16="http://schemas.microsoft.com/office/drawing/2014/main" id="{45383D89-7D42-496D-B868-289336F019F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2600" y="1047750"/>
            <a:ext cx="5637213" cy="3546475"/>
          </a:xfrm>
        </p:spPr>
      </p:pic>
    </p:spTree>
    <p:extLst>
      <p:ext uri="{BB962C8B-B14F-4D97-AF65-F5344CB8AC3E}">
        <p14:creationId xmlns:p14="http://schemas.microsoft.com/office/powerpoint/2010/main" val="1674860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solidFill>
                  <a:schemeClr val="tx1"/>
                </a:solidFill>
              </a:rPr>
              <a:t>(Tentative) Course Topics</a:t>
            </a:r>
          </a:p>
        </p:txBody>
      </p:sp>
      <p:sp>
        <p:nvSpPr>
          <p:cNvPr id="25603" name="Rectangle 3"/>
          <p:cNvSpPr>
            <a:spLocks noGrp="1" noChangeArrowheads="1"/>
          </p:cNvSpPr>
          <p:nvPr>
            <p:ph type="body" idx="1"/>
          </p:nvPr>
        </p:nvSpPr>
        <p:spPr>
          <a:xfrm>
            <a:off x="1181100" y="1504950"/>
            <a:ext cx="6781800" cy="2590800"/>
          </a:xfrm>
        </p:spPr>
        <p:txBody>
          <a:bodyPr/>
          <a:lstStyle/>
          <a:p>
            <a:pPr eaLnBrk="1" hangingPunct="1">
              <a:lnSpc>
                <a:spcPct val="90000"/>
              </a:lnSpc>
            </a:pPr>
            <a:r>
              <a:rPr lang="en-US" sz="1800" dirty="0">
                <a:latin typeface="Calibri" panose="020F0502020204030204" pitchFamily="34" charset="0"/>
                <a:cs typeface="Calibri" panose="020F0502020204030204" pitchFamily="34" charset="0"/>
              </a:rPr>
              <a:t>Part I: Search</a:t>
            </a:r>
          </a:p>
          <a:p>
            <a:pPr lvl="1" eaLnBrk="1" hangingPunct="1">
              <a:lnSpc>
                <a:spcPct val="90000"/>
              </a:lnSpc>
            </a:pPr>
            <a:r>
              <a:rPr lang="en-US" sz="1500" dirty="0">
                <a:latin typeface="Calibri" panose="020F0502020204030204" pitchFamily="34" charset="0"/>
                <a:cs typeface="Calibri" panose="020F0502020204030204" pitchFamily="34" charset="0"/>
              </a:rPr>
              <a:t>Uninformed Search</a:t>
            </a:r>
          </a:p>
          <a:p>
            <a:pPr lvl="1" eaLnBrk="1" hangingPunct="1">
              <a:lnSpc>
                <a:spcPct val="90000"/>
              </a:lnSpc>
            </a:pPr>
            <a:r>
              <a:rPr lang="en-US" sz="1500" dirty="0">
                <a:latin typeface="Calibri" panose="020F0502020204030204" pitchFamily="34" charset="0"/>
                <a:cs typeface="Calibri" panose="020F0502020204030204" pitchFamily="34" charset="0"/>
              </a:rPr>
              <a:t>Informed Search / Heuristics</a:t>
            </a:r>
          </a:p>
          <a:p>
            <a:pPr lvl="1" eaLnBrk="1" hangingPunct="1">
              <a:lnSpc>
                <a:spcPct val="90000"/>
              </a:lnSpc>
            </a:pPr>
            <a:r>
              <a:rPr lang="en-US" sz="1500" dirty="0"/>
              <a:t>Constraint Satisfaction Problems (CSPs)</a:t>
            </a:r>
            <a:endParaRPr lang="en-US" sz="1500" dirty="0">
              <a:latin typeface="Calibri" panose="020F0502020204030204" pitchFamily="34" charset="0"/>
              <a:cs typeface="Calibri" panose="020F0502020204030204" pitchFamily="34" charset="0"/>
            </a:endParaRPr>
          </a:p>
          <a:p>
            <a:pPr lvl="1" eaLnBrk="1" hangingPunct="1">
              <a:lnSpc>
                <a:spcPct val="90000"/>
              </a:lnSpc>
            </a:pPr>
            <a:r>
              <a:rPr lang="en-US" sz="1500" dirty="0">
                <a:latin typeface="Calibri" panose="020F0502020204030204" pitchFamily="34" charset="0"/>
                <a:cs typeface="Calibri" panose="020F0502020204030204" pitchFamily="34" charset="0"/>
              </a:rPr>
              <a:t>Adversarial Search and </a:t>
            </a:r>
            <a:r>
              <a:rPr lang="en-US" sz="1500" dirty="0" err="1">
                <a:latin typeface="Calibri" panose="020F0502020204030204" pitchFamily="34" charset="0"/>
                <a:cs typeface="Calibri" panose="020F0502020204030204" pitchFamily="34" charset="0"/>
              </a:rPr>
              <a:t>Expectimax</a:t>
            </a:r>
            <a:r>
              <a:rPr lang="en-US" sz="1500" dirty="0">
                <a:latin typeface="Calibri" panose="020F0502020204030204" pitchFamily="34" charset="0"/>
                <a:cs typeface="Calibri" panose="020F0502020204030204" pitchFamily="34" charset="0"/>
              </a:rPr>
              <a:t> Search</a:t>
            </a:r>
          </a:p>
          <a:p>
            <a:pPr eaLnBrk="1" hangingPunct="1">
              <a:lnSpc>
                <a:spcPct val="90000"/>
              </a:lnSpc>
            </a:pPr>
            <a:r>
              <a:rPr lang="en-US" sz="1800" dirty="0"/>
              <a:t>Part II: Reinforcement Learning</a:t>
            </a:r>
            <a:endParaRPr lang="en-US" sz="1800" dirty="0">
              <a:latin typeface="Calibri" panose="020F0502020204030204" pitchFamily="34" charset="0"/>
              <a:cs typeface="Calibri" panose="020F0502020204030204" pitchFamily="34" charset="0"/>
            </a:endParaRPr>
          </a:p>
          <a:p>
            <a:pPr lvl="1" eaLnBrk="1" hangingPunct="1">
              <a:lnSpc>
                <a:spcPct val="90000"/>
              </a:lnSpc>
            </a:pPr>
            <a:r>
              <a:rPr lang="en-US" sz="1500" dirty="0">
                <a:latin typeface="Calibri" panose="020F0502020204030204" pitchFamily="34" charset="0"/>
                <a:cs typeface="Calibri" panose="020F0502020204030204" pitchFamily="34" charset="0"/>
              </a:rPr>
              <a:t>Markov Decision Processes, Bellman Equations, and Dynamic Programming</a:t>
            </a:r>
          </a:p>
          <a:p>
            <a:pPr lvl="1" eaLnBrk="1" hangingPunct="1">
              <a:lnSpc>
                <a:spcPct val="90000"/>
              </a:lnSpc>
            </a:pPr>
            <a:r>
              <a:rPr lang="en-US" sz="1500" dirty="0">
                <a:latin typeface="Calibri" panose="020F0502020204030204" pitchFamily="34" charset="0"/>
                <a:cs typeface="Calibri" panose="020F0502020204030204" pitchFamily="34" charset="0"/>
              </a:rPr>
              <a:t>Temporal Difference Learning, SARSA, and Q-Learning</a:t>
            </a:r>
          </a:p>
          <a:p>
            <a:pPr lvl="1" eaLnBrk="1" hangingPunct="1">
              <a:lnSpc>
                <a:spcPct val="90000"/>
              </a:lnSpc>
            </a:pPr>
            <a:r>
              <a:rPr lang="en-US" sz="1500" dirty="0">
                <a:latin typeface="Calibri" panose="020F0502020204030204" pitchFamily="34" charset="0"/>
                <a:cs typeface="Calibri" panose="020F0502020204030204" pitchFamily="34" charset="0"/>
              </a:rPr>
              <a:t>Approximate Q-Learning and </a:t>
            </a:r>
            <a:r>
              <a:rPr lang="en-US" sz="1500">
                <a:latin typeface="Calibri" panose="020F0502020204030204" pitchFamily="34" charset="0"/>
                <a:cs typeface="Calibri" panose="020F0502020204030204" pitchFamily="34" charset="0"/>
              </a:rPr>
              <a:t>Deep Q-Learning</a:t>
            </a:r>
            <a:endParaRPr lang="en-US" sz="1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5343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60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a:t>
            </a:r>
          </a:p>
        </p:txBody>
      </p:sp>
      <p:sp>
        <p:nvSpPr>
          <p:cNvPr id="3" name="Content Placeholder 2"/>
          <p:cNvSpPr>
            <a:spLocks noGrp="1"/>
          </p:cNvSpPr>
          <p:nvPr>
            <p:ph idx="1"/>
          </p:nvPr>
        </p:nvSpPr>
        <p:spPr/>
        <p:txBody>
          <a:bodyPr/>
          <a:lstStyle/>
          <a:p>
            <a:r>
              <a:rPr lang="en-US" dirty="0"/>
              <a:t>We are doing AI…</a:t>
            </a:r>
          </a:p>
          <a:p>
            <a:pPr lvl="1"/>
            <a:r>
              <a:rPr lang="en-US" dirty="0"/>
              <a:t>To create intelligent systems</a:t>
            </a:r>
          </a:p>
          <a:p>
            <a:pPr lvl="2"/>
            <a:r>
              <a:rPr lang="en-US" dirty="0"/>
              <a:t>The more intelligent, the better</a:t>
            </a:r>
          </a:p>
          <a:p>
            <a:pPr lvl="1"/>
            <a:r>
              <a:rPr lang="en-US" dirty="0"/>
              <a:t>To gain a better understanding of human intelligence</a:t>
            </a:r>
          </a:p>
          <a:p>
            <a:pPr lvl="1"/>
            <a:r>
              <a:rPr lang="en-US" dirty="0"/>
              <a:t>To magnify those benefits that flow from it</a:t>
            </a:r>
          </a:p>
          <a:p>
            <a:pPr lvl="2"/>
            <a:r>
              <a:rPr lang="en-US" dirty="0"/>
              <a:t>E.g., net present value of human-level AI</a:t>
            </a:r>
          </a:p>
          <a:p>
            <a:pPr lvl="2"/>
            <a:r>
              <a:rPr lang="en-US" dirty="0"/>
              <a:t>Might help us avoid war and ecological catastrophes, achieve immortality </a:t>
            </a:r>
            <a:br>
              <a:rPr lang="en-US" dirty="0"/>
            </a:br>
            <a:r>
              <a:rPr lang="en-US" dirty="0"/>
              <a:t>and expand throughout the universe</a:t>
            </a:r>
          </a:p>
          <a:p>
            <a:r>
              <a:rPr lang="en-US" dirty="0"/>
              <a:t>What if we succeed?</a:t>
            </a:r>
          </a:p>
          <a:p>
            <a:endParaRPr lang="en-US" dirty="0"/>
          </a:p>
        </p:txBody>
      </p:sp>
      <p:pic>
        <p:nvPicPr>
          <p:cNvPr id="2050" name="Picture 2" descr="Homo Deus: A Brief History of Tomorrow: Harari, Yuval Noah: 9780062464347:  Amazon.com: Books">
            <a:extLst>
              <a:ext uri="{FF2B5EF4-FFF2-40B4-BE49-F238E27FC236}">
                <a16:creationId xmlns:a16="http://schemas.microsoft.com/office/drawing/2014/main" id="{9406E232-6589-4019-95B5-6D8E009CFC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1657350"/>
            <a:ext cx="146050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0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468A8C-A496-5B40-82C9-5BAB8DAC6079}"/>
              </a:ext>
            </a:extLst>
          </p:cNvPr>
          <p:cNvPicPr>
            <a:picLocks noChangeAspect="1"/>
          </p:cNvPicPr>
          <p:nvPr/>
        </p:nvPicPr>
        <p:blipFill>
          <a:blip r:embed="rId2"/>
          <a:stretch>
            <a:fillRect/>
          </a:stretch>
        </p:blipFill>
        <p:spPr>
          <a:xfrm>
            <a:off x="-1" y="7327"/>
            <a:ext cx="9157063" cy="5136173"/>
          </a:xfrm>
          <a:prstGeom prst="rect">
            <a:avLst/>
          </a:prstGeom>
        </p:spPr>
      </p:pic>
      <p:sp>
        <p:nvSpPr>
          <p:cNvPr id="6" name="TextBox 5">
            <a:extLst>
              <a:ext uri="{FF2B5EF4-FFF2-40B4-BE49-F238E27FC236}">
                <a16:creationId xmlns:a16="http://schemas.microsoft.com/office/drawing/2014/main" id="{C890122B-C3B3-854D-8C08-C9364F0609C3}"/>
              </a:ext>
            </a:extLst>
          </p:cNvPr>
          <p:cNvSpPr txBox="1"/>
          <p:nvPr/>
        </p:nvSpPr>
        <p:spPr>
          <a:xfrm>
            <a:off x="1066800" y="1733550"/>
            <a:ext cx="7407868" cy="3139321"/>
          </a:xfrm>
          <a:prstGeom prst="rect">
            <a:avLst/>
          </a:prstGeom>
          <a:noFill/>
        </p:spPr>
        <p:txBody>
          <a:bodyPr wrap="square" rtlCol="0">
            <a:spAutoFit/>
          </a:bodyPr>
          <a:lstStyle/>
          <a:p>
            <a:r>
              <a:rPr lang="en-US" sz="3300" dirty="0">
                <a:solidFill>
                  <a:srgbClr val="FFFF00"/>
                </a:solidFill>
                <a:effectLst>
                  <a:glow rad="127000">
                    <a:schemeClr val="tx1"/>
                  </a:glow>
                </a:effectLst>
              </a:rPr>
              <a:t>It seems probable that once the machine thinking method had started, it would not take long to outstrip our feeble powers. … At some stage therefore we should have to expect the machines to take control </a:t>
            </a:r>
          </a:p>
        </p:txBody>
      </p:sp>
    </p:spTree>
    <p:extLst>
      <p:ext uri="{BB962C8B-B14F-4D97-AF65-F5344CB8AC3E}">
        <p14:creationId xmlns:p14="http://schemas.microsoft.com/office/powerpoint/2010/main" val="4226976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71550"/>
            <a:ext cx="8458200" cy="3039341"/>
          </a:xfrm>
        </p:spPr>
        <p:txBody>
          <a:bodyPr/>
          <a:lstStyle/>
          <a:p>
            <a:r>
              <a:rPr lang="en-US" dirty="0"/>
              <a:t>AI that is incredibly good at achieving something other than what we really want</a:t>
            </a:r>
          </a:p>
          <a:p>
            <a:r>
              <a:rPr lang="en-US" dirty="0"/>
              <a:t>AI, economics, statistics, operations research, control theory all assume utility to be </a:t>
            </a:r>
            <a:r>
              <a:rPr lang="en-US" b="1" i="1" dirty="0">
                <a:solidFill>
                  <a:srgbClr val="FF0000"/>
                </a:solidFill>
              </a:rPr>
              <a:t>fixed, known, and exogenously specified</a:t>
            </a:r>
          </a:p>
          <a:p>
            <a:pPr lvl="1"/>
            <a:r>
              <a:rPr lang="en-US" dirty="0">
                <a:solidFill>
                  <a:srgbClr val="FF6600"/>
                </a:solidFill>
              </a:rPr>
              <a:t>Machines</a:t>
            </a:r>
            <a:r>
              <a:rPr lang="en-US" dirty="0"/>
              <a:t> are intelligent to the extent that </a:t>
            </a:r>
            <a:r>
              <a:rPr lang="en-US" dirty="0">
                <a:solidFill>
                  <a:srgbClr val="FF6600"/>
                </a:solidFill>
              </a:rPr>
              <a:t>their</a:t>
            </a:r>
            <a:r>
              <a:rPr lang="en-US" dirty="0"/>
              <a:t> actions can be expected to </a:t>
            </a:r>
            <a:br>
              <a:rPr lang="en-US" dirty="0"/>
            </a:br>
            <a:r>
              <a:rPr lang="en-US" dirty="0"/>
              <a:t>achieve </a:t>
            </a:r>
            <a:r>
              <a:rPr lang="en-US" dirty="0">
                <a:solidFill>
                  <a:srgbClr val="FF6600"/>
                </a:solidFill>
              </a:rPr>
              <a:t>their</a:t>
            </a:r>
            <a:r>
              <a:rPr lang="en-US" dirty="0"/>
              <a:t> objectives</a:t>
            </a:r>
          </a:p>
          <a:p>
            <a:pPr lvl="1"/>
            <a:r>
              <a:rPr lang="en-US" dirty="0">
                <a:solidFill>
                  <a:srgbClr val="FF6600"/>
                </a:solidFill>
              </a:rPr>
              <a:t>Machines</a:t>
            </a:r>
            <a:r>
              <a:rPr lang="en-US" dirty="0"/>
              <a:t> are </a:t>
            </a:r>
            <a:r>
              <a:rPr lang="en-US" b="1" i="1" u="sng" dirty="0">
                <a:solidFill>
                  <a:srgbClr val="FF6600"/>
                </a:solidFill>
              </a:rPr>
              <a:t>beneficial</a:t>
            </a:r>
            <a:r>
              <a:rPr lang="en-US" dirty="0">
                <a:solidFill>
                  <a:srgbClr val="FF6600"/>
                </a:solidFill>
              </a:rPr>
              <a:t> </a:t>
            </a:r>
            <a:r>
              <a:rPr lang="en-US" dirty="0"/>
              <a:t>to the extent that </a:t>
            </a:r>
            <a:r>
              <a:rPr lang="en-US" b="1" i="1" u="sng" dirty="0">
                <a:solidFill>
                  <a:srgbClr val="FF6600"/>
                </a:solidFill>
              </a:rPr>
              <a:t>their</a:t>
            </a:r>
            <a:r>
              <a:rPr lang="en-US" dirty="0"/>
              <a:t> actions can be expected to </a:t>
            </a:r>
            <a:br>
              <a:rPr lang="en-US" dirty="0"/>
            </a:br>
            <a:r>
              <a:rPr lang="en-US" dirty="0"/>
              <a:t>achieve </a:t>
            </a:r>
            <a:r>
              <a:rPr lang="en-US" b="1" i="1" u="sng" dirty="0">
                <a:solidFill>
                  <a:srgbClr val="FC00F3"/>
                </a:solidFill>
              </a:rPr>
              <a:t>our</a:t>
            </a:r>
            <a:r>
              <a:rPr lang="en-US" dirty="0"/>
              <a:t> objectives</a:t>
            </a:r>
          </a:p>
          <a:p>
            <a:pPr lvl="1"/>
            <a:endParaRPr lang="en-US" b="1" i="1" dirty="0">
              <a:solidFill>
                <a:srgbClr val="FF0000"/>
              </a:solidFill>
            </a:endParaRPr>
          </a:p>
        </p:txBody>
      </p:sp>
      <p:sp>
        <p:nvSpPr>
          <p:cNvPr id="3" name="Title 2"/>
          <p:cNvSpPr>
            <a:spLocks noGrp="1"/>
          </p:cNvSpPr>
          <p:nvPr>
            <p:ph type="title"/>
          </p:nvPr>
        </p:nvSpPr>
        <p:spPr>
          <a:xfrm>
            <a:off x="685800" y="202636"/>
            <a:ext cx="8153400" cy="685800"/>
          </a:xfrm>
        </p:spPr>
        <p:txBody>
          <a:bodyPr/>
          <a:lstStyle/>
          <a:p>
            <a:r>
              <a:rPr lang="en-US" dirty="0"/>
              <a:t>What’s bad about better AI?</a:t>
            </a:r>
          </a:p>
        </p:txBody>
      </p:sp>
      <p:grpSp>
        <p:nvGrpSpPr>
          <p:cNvPr id="4" name="Group 3">
            <a:extLst>
              <a:ext uri="{FF2B5EF4-FFF2-40B4-BE49-F238E27FC236}">
                <a16:creationId xmlns:a16="http://schemas.microsoft.com/office/drawing/2014/main" id="{D4DF3C30-480F-5E4A-B142-63A6CF7AC3C1}"/>
              </a:ext>
            </a:extLst>
          </p:cNvPr>
          <p:cNvGrpSpPr/>
          <p:nvPr/>
        </p:nvGrpSpPr>
        <p:grpSpPr>
          <a:xfrm>
            <a:off x="1028700" y="2463129"/>
            <a:ext cx="7086600" cy="304800"/>
            <a:chOff x="685800" y="2115880"/>
            <a:chExt cx="7557971" cy="375685"/>
          </a:xfrm>
        </p:grpSpPr>
        <p:cxnSp>
          <p:nvCxnSpPr>
            <p:cNvPr id="5" name="Straight Connector 4">
              <a:extLst>
                <a:ext uri="{FF2B5EF4-FFF2-40B4-BE49-F238E27FC236}">
                  <a16:creationId xmlns:a16="http://schemas.microsoft.com/office/drawing/2014/main" id="{2136EE86-BC6B-274F-BA09-2889B2D607F8}"/>
                </a:ext>
              </a:extLst>
            </p:cNvPr>
            <p:cNvCxnSpPr>
              <a:cxnSpLocks/>
            </p:cNvCxnSpPr>
            <p:nvPr/>
          </p:nvCxnSpPr>
          <p:spPr>
            <a:xfrm>
              <a:off x="685800" y="2115880"/>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ABCED6-F178-564C-91E4-859E523589AA}"/>
                </a:ext>
              </a:extLst>
            </p:cNvPr>
            <p:cNvCxnSpPr>
              <a:cxnSpLocks/>
            </p:cNvCxnSpPr>
            <p:nvPr/>
          </p:nvCxnSpPr>
          <p:spPr>
            <a:xfrm>
              <a:off x="699971" y="2491565"/>
              <a:ext cx="7543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546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a:solidFill>
                  <a:schemeClr val="tx1"/>
                </a:solidFill>
              </a:rPr>
              <a:t>Hollywood AI</a:t>
            </a:r>
          </a:p>
        </p:txBody>
      </p:sp>
      <p:pic>
        <p:nvPicPr>
          <p:cNvPr id="562180" name="Picture 4" descr="Artoo-c3po"/>
          <p:cNvPicPr>
            <a:picLocks noChangeAspect="1" noChangeArrowheads="1"/>
          </p:cNvPicPr>
          <p:nvPr/>
        </p:nvPicPr>
        <p:blipFill>
          <a:blip r:embed="rId3" cstate="print"/>
          <a:srcRect/>
          <a:stretch>
            <a:fillRect/>
          </a:stretch>
        </p:blipFill>
        <p:spPr bwMode="auto">
          <a:xfrm>
            <a:off x="381000" y="1257301"/>
            <a:ext cx="2411016" cy="3543300"/>
          </a:xfrm>
          <a:prstGeom prst="rect">
            <a:avLst/>
          </a:prstGeom>
          <a:noFill/>
          <a:ln w="9525">
            <a:noFill/>
            <a:miter lim="800000"/>
            <a:headEnd/>
            <a:tailEnd/>
          </a:ln>
        </p:spPr>
      </p:pic>
      <p:pic>
        <p:nvPicPr>
          <p:cNvPr id="1026" name="Picture 2" descr="Image result for westworld">
            <a:extLst>
              <a:ext uri="{FF2B5EF4-FFF2-40B4-BE49-F238E27FC236}">
                <a16:creationId xmlns:a16="http://schemas.microsoft.com/office/drawing/2014/main" id="{5045C291-11C8-491F-8EB4-12252D5E71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799" y="1371603"/>
            <a:ext cx="2623609" cy="1475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eview phim Ex Machina">
            <a:extLst>
              <a:ext uri="{FF2B5EF4-FFF2-40B4-BE49-F238E27FC236}">
                <a16:creationId xmlns:a16="http://schemas.microsoft.com/office/drawing/2014/main" id="{BDEBE3D9-12C8-4F3C-AEAF-2ADDE73D893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57370" y="3036059"/>
            <a:ext cx="2787433" cy="17431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A.R.V.I.S.">
            <a:extLst>
              <a:ext uri="{FF2B5EF4-FFF2-40B4-BE49-F238E27FC236}">
                <a16:creationId xmlns:a16="http://schemas.microsoft.com/office/drawing/2014/main" id="{4E9AB7E2-C5C4-405C-9387-9E9860FC2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019284"/>
            <a:ext cx="1847851" cy="184785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1A30A263-89BB-45D3-81B9-8B8CEDBBC6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38" y="966806"/>
            <a:ext cx="2000250" cy="188057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290243"/>
            <a:ext cx="8686800" cy="1967307"/>
          </a:xfrm>
        </p:spPr>
        <p:txBody>
          <a:bodyPr>
            <a:normAutofit/>
          </a:bodyPr>
          <a:lstStyle/>
          <a:p>
            <a:pPr marL="18204" indent="0">
              <a:buNone/>
            </a:pPr>
            <a:r>
              <a:rPr lang="en-US" dirty="0"/>
              <a:t>1. The machine’s only objective is to maximize the realization of human preferences</a:t>
            </a:r>
          </a:p>
          <a:p>
            <a:pPr marL="18204" indent="0">
              <a:buNone/>
            </a:pPr>
            <a:r>
              <a:rPr lang="en-US" dirty="0"/>
              <a:t>2. The robot is initially uncertain about what those preferences are</a:t>
            </a:r>
          </a:p>
          <a:p>
            <a:pPr marL="18204" indent="0">
              <a:buNone/>
            </a:pPr>
            <a:r>
              <a:rPr lang="en-US" dirty="0"/>
              <a:t>3. Human behavior provides evidence about human preferences</a:t>
            </a:r>
          </a:p>
        </p:txBody>
      </p:sp>
      <p:sp>
        <p:nvSpPr>
          <p:cNvPr id="3" name="Title 2"/>
          <p:cNvSpPr>
            <a:spLocks noGrp="1"/>
          </p:cNvSpPr>
          <p:nvPr>
            <p:ph type="title"/>
          </p:nvPr>
        </p:nvSpPr>
        <p:spPr/>
        <p:txBody>
          <a:bodyPr/>
          <a:lstStyle/>
          <a:p>
            <a:r>
              <a:rPr lang="en-US" dirty="0"/>
              <a:t>A new model for AI</a:t>
            </a:r>
          </a:p>
        </p:txBody>
      </p:sp>
      <p:sp>
        <p:nvSpPr>
          <p:cNvPr id="4" name="Content Placeholder 1"/>
          <p:cNvSpPr txBox="1">
            <a:spLocks/>
          </p:cNvSpPr>
          <p:nvPr/>
        </p:nvSpPr>
        <p:spPr bwMode="auto">
          <a:xfrm>
            <a:off x="533400" y="3333750"/>
            <a:ext cx="8229600" cy="976708"/>
          </a:xfrm>
          <a:prstGeom prst="rect">
            <a:avLst/>
          </a:prstGeom>
          <a:noFill/>
          <a:ln w="9525">
            <a:noFill/>
            <a:miter lim="800000"/>
            <a:headEnd/>
            <a:tailEnd/>
          </a:ln>
        </p:spPr>
        <p:txBody>
          <a:bodyPr vert="horz" wrap="square" lIns="68576" tIns="34289" rIns="68576" bIns="34289" numCol="1" anchor="t" anchorCtr="0" compatLnSpc="1">
            <a:prstTxWarp prst="textNoShape">
              <a:avLst/>
            </a:prstTxWarp>
            <a:normAutofit/>
          </a:bodyPr>
          <a:lstStyle>
            <a:lvl1pPr marL="257156" indent="-257156" algn="l" rtl="0" eaLnBrk="0" fontAlgn="base" hangingPunct="0">
              <a:spcBef>
                <a:spcPct val="20000"/>
              </a:spcBef>
              <a:spcAft>
                <a:spcPct val="0"/>
              </a:spcAft>
              <a:buClr>
                <a:schemeClr val="accent2"/>
              </a:buClr>
              <a:buFont typeface="Wingdings" pitchFamily="2" charset="2"/>
              <a:buChar char="§"/>
              <a:defRPr sz="2400">
                <a:solidFill>
                  <a:schemeClr val="accent2"/>
                </a:solidFill>
                <a:latin typeface="Calibri" pitchFamily="34" charset="0"/>
                <a:ea typeface="+mn-ea"/>
                <a:cs typeface="+mn-cs"/>
              </a:defRPr>
            </a:lvl1pPr>
            <a:lvl2pPr marL="557171" indent="-214298" algn="l" rtl="0" eaLnBrk="0" fontAlgn="base" hangingPunct="0">
              <a:spcBef>
                <a:spcPct val="20000"/>
              </a:spcBef>
              <a:spcAft>
                <a:spcPct val="0"/>
              </a:spcAft>
              <a:buClr>
                <a:schemeClr val="tx1"/>
              </a:buClr>
              <a:buFont typeface="Wingdings" pitchFamily="2" charset="2"/>
              <a:buChar char="§"/>
              <a:defRPr sz="2100">
                <a:solidFill>
                  <a:schemeClr val="tx1"/>
                </a:solidFill>
                <a:latin typeface="Calibri" pitchFamily="34" charset="0"/>
              </a:defRPr>
            </a:lvl2pPr>
            <a:lvl3pPr marL="857186" indent="-171438" algn="l" rtl="0" eaLnBrk="0" fontAlgn="base" hangingPunct="0">
              <a:spcBef>
                <a:spcPct val="20000"/>
              </a:spcBef>
              <a:spcAft>
                <a:spcPct val="0"/>
              </a:spcAft>
              <a:buClr>
                <a:schemeClr val="accent2"/>
              </a:buClr>
              <a:buFont typeface="Wingdings" pitchFamily="2" charset="2"/>
              <a:buChar char="§"/>
              <a:defRPr sz="1800">
                <a:solidFill>
                  <a:schemeClr val="tx1"/>
                </a:solidFill>
                <a:latin typeface="Calibri" pitchFamily="34" charset="0"/>
              </a:defRPr>
            </a:lvl3pPr>
            <a:lvl4pPr marL="1200060" indent="-171438" algn="l" rtl="0" eaLnBrk="0" fontAlgn="base" hangingPunct="0">
              <a:spcBef>
                <a:spcPct val="20000"/>
              </a:spcBef>
              <a:spcAft>
                <a:spcPct val="0"/>
              </a:spcAft>
              <a:buClr>
                <a:schemeClr val="tx1"/>
              </a:buClr>
              <a:buFont typeface="Wingdings" pitchFamily="2" charset="2"/>
              <a:buChar char="§"/>
              <a:defRPr sz="1500">
                <a:solidFill>
                  <a:schemeClr val="tx1"/>
                </a:solidFill>
                <a:latin typeface="Calibri" pitchFamily="34" charset="0"/>
              </a:defRPr>
            </a:lvl4pPr>
            <a:lvl5pPr marL="1542935" indent="-171438" algn="l" rtl="0" eaLnBrk="0" fontAlgn="base" hangingPunct="0">
              <a:spcBef>
                <a:spcPct val="20000"/>
              </a:spcBef>
              <a:spcAft>
                <a:spcPct val="0"/>
              </a:spcAft>
              <a:buClr>
                <a:schemeClr val="accent2"/>
              </a:buClr>
              <a:buFont typeface="Wingdings" pitchFamily="2" charset="2"/>
              <a:buChar char="§"/>
              <a:defRPr sz="1500">
                <a:solidFill>
                  <a:schemeClr val="tx1"/>
                </a:solidFill>
                <a:latin typeface="Calibri" pitchFamily="34" charset="0"/>
              </a:defRPr>
            </a:lvl5pPr>
            <a:lvl6pPr marL="1885809"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6pPr>
            <a:lvl7pPr marL="2228684"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7pPr>
            <a:lvl8pPr marL="2571558"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8pPr>
            <a:lvl9pPr marL="2914433" indent="-171438" algn="l" rtl="0" fontAlgn="base">
              <a:spcBef>
                <a:spcPct val="20000"/>
              </a:spcBef>
              <a:spcAft>
                <a:spcPct val="0"/>
              </a:spcAft>
              <a:buClr>
                <a:schemeClr val="accent2"/>
              </a:buClr>
              <a:buFont typeface="Wingdings" pitchFamily="2" charset="2"/>
              <a:buChar char="§"/>
              <a:defRPr sz="1500">
                <a:solidFill>
                  <a:schemeClr val="tx1"/>
                </a:solidFill>
                <a:latin typeface="+mn-lt"/>
              </a:defRPr>
            </a:lvl9pPr>
          </a:lstStyle>
          <a:p>
            <a:pPr marL="18204" indent="0">
              <a:buFont typeface="Wingdings" pitchFamily="2" charset="2"/>
              <a:buNone/>
            </a:pPr>
            <a:r>
              <a:rPr lang="en-US" dirty="0">
                <a:solidFill>
                  <a:srgbClr val="008000"/>
                </a:solidFill>
              </a:rPr>
              <a:t>The standard model of AI is a special case, where the human can exactly and correctly program the objective into the machine</a:t>
            </a:r>
          </a:p>
        </p:txBody>
      </p:sp>
    </p:spTree>
    <p:extLst>
      <p:ext uri="{BB962C8B-B14F-4D97-AF65-F5344CB8AC3E}">
        <p14:creationId xmlns:p14="http://schemas.microsoft.com/office/powerpoint/2010/main" val="41285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582A8-7D07-C075-5B52-32BDF349AB9D}"/>
              </a:ext>
            </a:extLst>
          </p:cNvPr>
          <p:cNvSpPr>
            <a:spLocks noGrp="1"/>
          </p:cNvSpPr>
          <p:nvPr>
            <p:ph type="title"/>
          </p:nvPr>
        </p:nvSpPr>
        <p:spPr/>
        <p:txBody>
          <a:bodyPr/>
          <a:lstStyle/>
          <a:p>
            <a:r>
              <a:rPr lang="en-US" dirty="0"/>
              <a:t>A new model for AI</a:t>
            </a:r>
          </a:p>
        </p:txBody>
      </p:sp>
      <p:pic>
        <p:nvPicPr>
          <p:cNvPr id="5" name="Picture 4" descr="Text, letter&#10;&#10;Description automatically generated">
            <a:extLst>
              <a:ext uri="{FF2B5EF4-FFF2-40B4-BE49-F238E27FC236}">
                <a16:creationId xmlns:a16="http://schemas.microsoft.com/office/drawing/2014/main" id="{11A1DA30-4D68-E83E-1300-D19686F5B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159" y="838200"/>
            <a:ext cx="4489681" cy="3753043"/>
          </a:xfrm>
          <a:prstGeom prst="rect">
            <a:avLst/>
          </a:prstGeom>
        </p:spPr>
      </p:pic>
      <p:sp>
        <p:nvSpPr>
          <p:cNvPr id="6" name="TextBox 5">
            <a:extLst>
              <a:ext uri="{FF2B5EF4-FFF2-40B4-BE49-F238E27FC236}">
                <a16:creationId xmlns:a16="http://schemas.microsoft.com/office/drawing/2014/main" id="{11167069-0D9B-1579-A917-00BE2076F60A}"/>
              </a:ext>
            </a:extLst>
          </p:cNvPr>
          <p:cNvSpPr txBox="1"/>
          <p:nvPr/>
        </p:nvSpPr>
        <p:spPr>
          <a:xfrm>
            <a:off x="2400299" y="4781550"/>
            <a:ext cx="4343400" cy="215444"/>
          </a:xfrm>
          <a:prstGeom prst="rect">
            <a:avLst/>
          </a:prstGeom>
          <a:noFill/>
        </p:spPr>
        <p:txBody>
          <a:bodyPr wrap="square" rtlCol="0">
            <a:spAutoFit/>
          </a:bodyPr>
          <a:lstStyle/>
          <a:p>
            <a:pPr algn="ctr"/>
            <a:r>
              <a:rPr lang="en-US" sz="800" dirty="0">
                <a:latin typeface="Calibri"/>
                <a:cs typeface="Calibri"/>
                <a:hlinkClick r:id="rId3"/>
              </a:rPr>
              <a:t>https://vnexpress.net/tp-hcm-dat-hang-ung-dung-chatgpt-cho-quan-ly-cong-4576171.html</a:t>
            </a:r>
            <a:endParaRPr lang="en-US" sz="800" dirty="0">
              <a:latin typeface="Calibri"/>
              <a:cs typeface="Calibri"/>
            </a:endParaRPr>
          </a:p>
        </p:txBody>
      </p:sp>
    </p:spTree>
    <p:extLst>
      <p:ext uri="{BB962C8B-B14F-4D97-AF65-F5344CB8AC3E}">
        <p14:creationId xmlns:p14="http://schemas.microsoft.com/office/powerpoint/2010/main" val="340501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AFB95-3FDA-43B7-9D58-48BD33B7712C}"/>
              </a:ext>
            </a:extLst>
          </p:cNvPr>
          <p:cNvSpPr>
            <a:spLocks noGrp="1"/>
          </p:cNvSpPr>
          <p:nvPr>
            <p:ph type="title"/>
          </p:nvPr>
        </p:nvSpPr>
        <p:spPr/>
        <p:txBody>
          <a:bodyPr/>
          <a:lstStyle/>
          <a:p>
            <a:r>
              <a:rPr lang="en-US" dirty="0"/>
              <a:t>Turing Test</a:t>
            </a:r>
          </a:p>
        </p:txBody>
      </p:sp>
      <p:pic>
        <p:nvPicPr>
          <p:cNvPr id="7" name="Content Placeholder 6" descr="A drawing of a person&#10;&#10;Description automatically generated">
            <a:extLst>
              <a:ext uri="{FF2B5EF4-FFF2-40B4-BE49-F238E27FC236}">
                <a16:creationId xmlns:a16="http://schemas.microsoft.com/office/drawing/2014/main" id="{1E54FB96-29F5-4E63-A427-1933D7A3F7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513207" y="1889613"/>
            <a:ext cx="2144316" cy="2744724"/>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E6EB82C4-DEEC-4D7E-BD03-3527DD617CAC}"/>
              </a:ext>
            </a:extLst>
          </p:cNvPr>
          <p:cNvSpPr>
            <a:spLocks noGrp="1"/>
          </p:cNvSpPr>
          <p:nvPr>
            <p:ph type="ftr" sz="quarter" idx="11"/>
          </p:nvPr>
        </p:nvSpPr>
        <p:spPr>
          <a:xfrm>
            <a:off x="228600" y="4933953"/>
            <a:ext cx="8686800" cy="209551"/>
          </a:xfrm>
        </p:spPr>
        <p:txBody>
          <a:bodyPr/>
          <a:lstStyle/>
          <a:p>
            <a:pPr>
              <a:defRPr/>
            </a:pPr>
            <a:r>
              <a:rPr lang="en-US" sz="800" dirty="0"/>
              <a:t>https://en.wikipedia.org/wiki/Turing_test</a:t>
            </a:r>
          </a:p>
        </p:txBody>
      </p:sp>
      <p:sp>
        <p:nvSpPr>
          <p:cNvPr id="9" name="TextBox 8">
            <a:extLst>
              <a:ext uri="{FF2B5EF4-FFF2-40B4-BE49-F238E27FC236}">
                <a16:creationId xmlns:a16="http://schemas.microsoft.com/office/drawing/2014/main" id="{2F457CC5-15AF-447D-BC75-7C5A1D8B9A19}"/>
              </a:ext>
            </a:extLst>
          </p:cNvPr>
          <p:cNvSpPr txBox="1"/>
          <p:nvPr/>
        </p:nvSpPr>
        <p:spPr>
          <a:xfrm>
            <a:off x="3459360" y="1179241"/>
            <a:ext cx="2232471" cy="369332"/>
          </a:xfrm>
          <a:prstGeom prst="rect">
            <a:avLst/>
          </a:prstGeom>
          <a:noFill/>
        </p:spPr>
        <p:txBody>
          <a:bodyPr wrap="none" rtlCol="0">
            <a:spAutoFit/>
          </a:bodyPr>
          <a:lstStyle/>
          <a:p>
            <a:r>
              <a:rPr lang="en-US" dirty="0">
                <a:latin typeface="Calibri"/>
                <a:cs typeface="Calibri"/>
              </a:rPr>
              <a:t>“Can machine think?”</a:t>
            </a:r>
          </a:p>
        </p:txBody>
      </p:sp>
      <p:sp>
        <p:nvSpPr>
          <p:cNvPr id="10" name="TextBox 9">
            <a:extLst>
              <a:ext uri="{FF2B5EF4-FFF2-40B4-BE49-F238E27FC236}">
                <a16:creationId xmlns:a16="http://schemas.microsoft.com/office/drawing/2014/main" id="{6A9FBBBF-D2F7-4C4D-AF73-73299C17C551}"/>
              </a:ext>
            </a:extLst>
          </p:cNvPr>
          <p:cNvSpPr txBox="1"/>
          <p:nvPr/>
        </p:nvSpPr>
        <p:spPr>
          <a:xfrm>
            <a:off x="246681" y="2571750"/>
            <a:ext cx="2667000" cy="954107"/>
          </a:xfrm>
          <a:prstGeom prst="rect">
            <a:avLst/>
          </a:prstGeom>
          <a:noFill/>
        </p:spPr>
        <p:txBody>
          <a:bodyPr wrap="square">
            <a:spAutoFit/>
          </a:bodyPr>
          <a:lstStyle/>
          <a:p>
            <a:r>
              <a:rPr lang="en-US" sz="1400" b="0" i="0" dirty="0">
                <a:solidFill>
                  <a:srgbClr val="000000"/>
                </a:solidFill>
                <a:effectLst/>
                <a:latin typeface="Calibri" panose="020F0502020204030204" pitchFamily="34" charset="0"/>
                <a:cs typeface="Calibri" panose="020F0502020204030204" pitchFamily="34" charset="0"/>
              </a:rPr>
              <a:t>“A computer would deserve to be called intelligent if it could deceive a human into believing that it was human.”</a:t>
            </a:r>
            <a:endParaRPr lang="vi-VN"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225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F207-8E93-3D09-1435-C08E106C5471}"/>
              </a:ext>
            </a:extLst>
          </p:cNvPr>
          <p:cNvSpPr>
            <a:spLocks noGrp="1"/>
          </p:cNvSpPr>
          <p:nvPr>
            <p:ph type="title"/>
          </p:nvPr>
        </p:nvSpPr>
        <p:spPr/>
        <p:txBody>
          <a:bodyPr/>
          <a:lstStyle/>
          <a:p>
            <a:r>
              <a:rPr lang="en-US" dirty="0"/>
              <a:t>Turing Test</a:t>
            </a:r>
          </a:p>
        </p:txBody>
      </p:sp>
      <p:sp>
        <p:nvSpPr>
          <p:cNvPr id="3" name="Content Placeholder 2">
            <a:extLst>
              <a:ext uri="{FF2B5EF4-FFF2-40B4-BE49-F238E27FC236}">
                <a16:creationId xmlns:a16="http://schemas.microsoft.com/office/drawing/2014/main" id="{ECDDA8BB-82A8-2391-A3B1-0E6D153499D5}"/>
              </a:ext>
            </a:extLst>
          </p:cNvPr>
          <p:cNvSpPr>
            <a:spLocks noGrp="1"/>
          </p:cNvSpPr>
          <p:nvPr>
            <p:ph idx="1"/>
          </p:nvPr>
        </p:nvSpPr>
        <p:spPr/>
        <p:txBody>
          <a:bodyPr/>
          <a:lstStyle/>
          <a:p>
            <a:r>
              <a:rPr lang="en-US" dirty="0"/>
              <a:t>Does </a:t>
            </a:r>
            <a:r>
              <a:rPr lang="en-US" dirty="0" err="1"/>
              <a:t>ChatGPT</a:t>
            </a:r>
            <a:r>
              <a:rPr lang="en-US" dirty="0"/>
              <a:t> pass the Turing Test?</a:t>
            </a:r>
          </a:p>
        </p:txBody>
      </p:sp>
      <p:pic>
        <p:nvPicPr>
          <p:cNvPr id="5" name="Picture 4" descr="Graphical user interface, text, application, Word&#10;&#10;Description automatically generated">
            <a:extLst>
              <a:ext uri="{FF2B5EF4-FFF2-40B4-BE49-F238E27FC236}">
                <a16:creationId xmlns:a16="http://schemas.microsoft.com/office/drawing/2014/main" id="{AEBE4CB0-6784-8AC6-F191-C1648F8FF1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1657350"/>
            <a:ext cx="4060999" cy="1680941"/>
          </a:xfrm>
          <a:prstGeom prst="rect">
            <a:avLst/>
          </a:prstGeom>
        </p:spPr>
      </p:pic>
      <p:sp>
        <p:nvSpPr>
          <p:cNvPr id="6" name="TextBox 5">
            <a:extLst>
              <a:ext uri="{FF2B5EF4-FFF2-40B4-BE49-F238E27FC236}">
                <a16:creationId xmlns:a16="http://schemas.microsoft.com/office/drawing/2014/main" id="{DECE4BD6-0E26-3990-A5E8-031441C4D324}"/>
              </a:ext>
            </a:extLst>
          </p:cNvPr>
          <p:cNvSpPr txBox="1"/>
          <p:nvPr/>
        </p:nvSpPr>
        <p:spPr>
          <a:xfrm>
            <a:off x="315999" y="3409950"/>
            <a:ext cx="3886200" cy="215444"/>
          </a:xfrm>
          <a:prstGeom prst="rect">
            <a:avLst/>
          </a:prstGeom>
          <a:noFill/>
        </p:spPr>
        <p:txBody>
          <a:bodyPr wrap="square" rtlCol="0">
            <a:spAutoFit/>
          </a:bodyPr>
          <a:lstStyle/>
          <a:p>
            <a:r>
              <a:rPr lang="en-US" sz="800" dirty="0">
                <a:latin typeface="Calibri"/>
                <a:cs typeface="Calibri"/>
                <a:hlinkClick r:id="rId3"/>
              </a:rPr>
              <a:t>https://www.washingtonpost.com/technology/2022/06/17/google-ai-lamda-turing-test/</a:t>
            </a:r>
            <a:endParaRPr lang="en-US" sz="800" dirty="0">
              <a:latin typeface="Calibri"/>
              <a:cs typeface="Calibri"/>
            </a:endParaRPr>
          </a:p>
        </p:txBody>
      </p:sp>
      <p:pic>
        <p:nvPicPr>
          <p:cNvPr id="8" name="Picture 7" descr="Graphical user interface, text, application, email&#10;&#10;Description automatically generated">
            <a:extLst>
              <a:ext uri="{FF2B5EF4-FFF2-40B4-BE49-F238E27FC236}">
                <a16:creationId xmlns:a16="http://schemas.microsoft.com/office/drawing/2014/main" id="{B3358CCD-DB64-85F9-BA0F-ADE672891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2223" y="1468336"/>
            <a:ext cx="4719377" cy="1935511"/>
          </a:xfrm>
          <a:prstGeom prst="rect">
            <a:avLst/>
          </a:prstGeom>
        </p:spPr>
      </p:pic>
      <p:sp>
        <p:nvSpPr>
          <p:cNvPr id="9" name="TextBox 8">
            <a:extLst>
              <a:ext uri="{FF2B5EF4-FFF2-40B4-BE49-F238E27FC236}">
                <a16:creationId xmlns:a16="http://schemas.microsoft.com/office/drawing/2014/main" id="{22937996-3E9F-8BDF-080F-32A32E47D082}"/>
              </a:ext>
            </a:extLst>
          </p:cNvPr>
          <p:cNvSpPr txBox="1"/>
          <p:nvPr/>
        </p:nvSpPr>
        <p:spPr>
          <a:xfrm>
            <a:off x="4543425" y="3409950"/>
            <a:ext cx="3886200" cy="215444"/>
          </a:xfrm>
          <a:prstGeom prst="rect">
            <a:avLst/>
          </a:prstGeom>
          <a:noFill/>
        </p:spPr>
        <p:txBody>
          <a:bodyPr wrap="square" rtlCol="0">
            <a:spAutoFit/>
          </a:bodyPr>
          <a:lstStyle/>
          <a:p>
            <a:pPr algn="ctr"/>
            <a:r>
              <a:rPr lang="en-US" sz="800" dirty="0">
                <a:latin typeface="Calibri"/>
                <a:cs typeface="Calibri"/>
                <a:hlinkClick r:id="rId5"/>
              </a:rPr>
              <a:t>https://aibusiness.com/verticals/chatgpt-passes-medical-board-exam</a:t>
            </a:r>
            <a:endParaRPr lang="en-US" sz="800" dirty="0">
              <a:latin typeface="Calibri"/>
              <a:cs typeface="Calibri"/>
            </a:endParaRPr>
          </a:p>
        </p:txBody>
      </p:sp>
    </p:spTree>
    <p:extLst>
      <p:ext uri="{BB962C8B-B14F-4D97-AF65-F5344CB8AC3E}">
        <p14:creationId xmlns:p14="http://schemas.microsoft.com/office/powerpoint/2010/main" val="3373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B11D-2D02-4024-A8A6-AF4A7EDC518D}"/>
              </a:ext>
            </a:extLst>
          </p:cNvPr>
          <p:cNvSpPr>
            <a:spLocks noGrp="1"/>
          </p:cNvSpPr>
          <p:nvPr>
            <p:ph type="title"/>
          </p:nvPr>
        </p:nvSpPr>
        <p:spPr/>
        <p:txBody>
          <a:bodyPr/>
          <a:lstStyle/>
          <a:p>
            <a:r>
              <a:rPr lang="en-US" dirty="0"/>
              <a:t>Searle’s Chinese Room Argument</a:t>
            </a:r>
          </a:p>
        </p:txBody>
      </p:sp>
      <p:pic>
        <p:nvPicPr>
          <p:cNvPr id="10" name="Content Placeholder 9">
            <a:extLst>
              <a:ext uri="{FF2B5EF4-FFF2-40B4-BE49-F238E27FC236}">
                <a16:creationId xmlns:a16="http://schemas.microsoft.com/office/drawing/2014/main" id="{B2D2304A-4177-42F1-B02D-F949993AA8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0066" y="1111684"/>
            <a:ext cx="4297765" cy="3224939"/>
          </a:xfrm>
        </p:spPr>
      </p:pic>
      <p:sp>
        <p:nvSpPr>
          <p:cNvPr id="8" name="AutoShape 2" descr="Searle's Chinese Room argument against the validity of the Turing Test.">
            <a:extLst>
              <a:ext uri="{FF2B5EF4-FFF2-40B4-BE49-F238E27FC236}">
                <a16:creationId xmlns:a16="http://schemas.microsoft.com/office/drawing/2014/main" id="{12927AFF-53A4-4A6C-AFBB-EDD656FD790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3FA03321-E6A2-45CB-812B-77F701041E40}"/>
              </a:ext>
            </a:extLst>
          </p:cNvPr>
          <p:cNvSpPr txBox="1"/>
          <p:nvPr/>
        </p:nvSpPr>
        <p:spPr>
          <a:xfrm>
            <a:off x="241515" y="2114263"/>
            <a:ext cx="2209800" cy="954107"/>
          </a:xfrm>
          <a:prstGeom prst="rect">
            <a:avLst/>
          </a:prstGeom>
          <a:noFill/>
        </p:spPr>
        <p:txBody>
          <a:bodyPr wrap="square" rtlCol="0">
            <a:spAutoFit/>
          </a:bodyPr>
          <a:lstStyle/>
          <a:p>
            <a:pPr algn="ctr"/>
            <a:r>
              <a:rPr lang="en-US" sz="2000" kern="0" dirty="0">
                <a:solidFill>
                  <a:srgbClr val="333399"/>
                </a:solidFill>
                <a:latin typeface="Verdana" panose="020B0604030504040204" pitchFamily="34" charset="0"/>
                <a:ea typeface="Verdana" panose="020B0604030504040204" pitchFamily="34" charset="0"/>
              </a:rPr>
              <a:t>Strong AI</a:t>
            </a:r>
            <a:endParaRPr lang="en-US" dirty="0">
              <a:latin typeface="Calibri"/>
              <a:cs typeface="Calibri"/>
            </a:endParaRPr>
          </a:p>
          <a:p>
            <a:pPr algn="ctr"/>
            <a:r>
              <a:rPr lang="en-US" dirty="0">
                <a:latin typeface="Calibri"/>
                <a:cs typeface="Calibri"/>
              </a:rPr>
              <a:t>The machine understands Chinese.</a:t>
            </a:r>
          </a:p>
        </p:txBody>
      </p:sp>
      <p:sp>
        <p:nvSpPr>
          <p:cNvPr id="6" name="TextBox 5">
            <a:extLst>
              <a:ext uri="{FF2B5EF4-FFF2-40B4-BE49-F238E27FC236}">
                <a16:creationId xmlns:a16="http://schemas.microsoft.com/office/drawing/2014/main" id="{59843D67-45DC-46F1-8071-56F4957B39BB}"/>
              </a:ext>
            </a:extLst>
          </p:cNvPr>
          <p:cNvSpPr txBox="1"/>
          <p:nvPr/>
        </p:nvSpPr>
        <p:spPr>
          <a:xfrm>
            <a:off x="6567411" y="2114263"/>
            <a:ext cx="2304081" cy="1231106"/>
          </a:xfrm>
          <a:prstGeom prst="rect">
            <a:avLst/>
          </a:prstGeom>
          <a:noFill/>
        </p:spPr>
        <p:txBody>
          <a:bodyPr wrap="square" rtlCol="0">
            <a:spAutoFit/>
          </a:bodyPr>
          <a:lstStyle/>
          <a:p>
            <a:pPr algn="ctr"/>
            <a:r>
              <a:rPr lang="en-US" sz="2000" kern="0" dirty="0">
                <a:solidFill>
                  <a:srgbClr val="333399"/>
                </a:solidFill>
                <a:latin typeface="Verdana" panose="020B0604030504040204" pitchFamily="34" charset="0"/>
                <a:ea typeface="Verdana" panose="020B0604030504040204" pitchFamily="34" charset="0"/>
              </a:rPr>
              <a:t>Weak AI</a:t>
            </a:r>
            <a:endParaRPr lang="en-US" dirty="0">
              <a:latin typeface="Calibri"/>
              <a:cs typeface="Calibri"/>
            </a:endParaRPr>
          </a:p>
          <a:p>
            <a:pPr algn="ctr"/>
            <a:r>
              <a:rPr lang="en-US" dirty="0">
                <a:latin typeface="Calibri"/>
                <a:cs typeface="Calibri"/>
              </a:rPr>
              <a:t>The machine simulates the ability to understand Chinese.</a:t>
            </a:r>
          </a:p>
        </p:txBody>
      </p:sp>
      <p:sp>
        <p:nvSpPr>
          <p:cNvPr id="7" name="Footer Placeholder 7">
            <a:extLst>
              <a:ext uri="{FF2B5EF4-FFF2-40B4-BE49-F238E27FC236}">
                <a16:creationId xmlns:a16="http://schemas.microsoft.com/office/drawing/2014/main" id="{8D4B8030-F1A4-4048-86EE-9D975DF7190B}"/>
              </a:ext>
            </a:extLst>
          </p:cNvPr>
          <p:cNvSpPr>
            <a:spLocks noGrp="1"/>
          </p:cNvSpPr>
          <p:nvPr>
            <p:ph type="ftr" sz="quarter" idx="11"/>
          </p:nvPr>
        </p:nvSpPr>
        <p:spPr>
          <a:xfrm>
            <a:off x="228600" y="4933953"/>
            <a:ext cx="8686800" cy="209551"/>
          </a:xfrm>
        </p:spPr>
        <p:txBody>
          <a:bodyPr/>
          <a:lstStyle/>
          <a:p>
            <a:pPr>
              <a:defRPr/>
            </a:pPr>
            <a:r>
              <a:rPr lang="en-US" sz="800" dirty="0"/>
              <a:t>https://www.learningmachines101.com/lm101-006-interpret-turing-test-results/</a:t>
            </a:r>
          </a:p>
        </p:txBody>
      </p:sp>
    </p:spTree>
    <p:extLst>
      <p:ext uri="{BB962C8B-B14F-4D97-AF65-F5344CB8AC3E}">
        <p14:creationId xmlns:p14="http://schemas.microsoft.com/office/powerpoint/2010/main" val="60048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B11D-2D02-4024-A8A6-AF4A7EDC518D}"/>
              </a:ext>
            </a:extLst>
          </p:cNvPr>
          <p:cNvSpPr>
            <a:spLocks noGrp="1"/>
          </p:cNvSpPr>
          <p:nvPr>
            <p:ph type="title"/>
          </p:nvPr>
        </p:nvSpPr>
        <p:spPr/>
        <p:txBody>
          <a:bodyPr/>
          <a:lstStyle/>
          <a:p>
            <a:r>
              <a:rPr lang="en-US" dirty="0"/>
              <a:t>Chinese Room Argument</a:t>
            </a:r>
          </a:p>
        </p:txBody>
      </p:sp>
      <p:sp>
        <p:nvSpPr>
          <p:cNvPr id="4" name="Content Placeholder 3">
            <a:extLst>
              <a:ext uri="{FF2B5EF4-FFF2-40B4-BE49-F238E27FC236}">
                <a16:creationId xmlns:a16="http://schemas.microsoft.com/office/drawing/2014/main" id="{DB3DC06A-0ED7-4208-BC62-5A429C62E7D3}"/>
              </a:ext>
            </a:extLst>
          </p:cNvPr>
          <p:cNvSpPr>
            <a:spLocks noGrp="1"/>
          </p:cNvSpPr>
          <p:nvPr>
            <p:ph idx="1"/>
          </p:nvPr>
        </p:nvSpPr>
        <p:spPr/>
        <p:txBody>
          <a:bodyPr/>
          <a:lstStyle/>
          <a:p>
            <a:endParaRPr lang="en-US"/>
          </a:p>
        </p:txBody>
      </p:sp>
      <p:pic>
        <p:nvPicPr>
          <p:cNvPr id="2050" name="Picture 2" descr="Post image">
            <a:extLst>
              <a:ext uri="{FF2B5EF4-FFF2-40B4-BE49-F238E27FC236}">
                <a16:creationId xmlns:a16="http://schemas.microsoft.com/office/drawing/2014/main" id="{D6A0076F-2813-49DF-A86F-2AD87D82B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9" y="934423"/>
            <a:ext cx="4171951" cy="4171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3537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dan-berkeley-nlp-v1">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err="1" smtClean="0">
            <a:latin typeface="Calibri"/>
            <a:cs typeface="Calibri"/>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dan-berkeley-nlp-v1</Template>
  <TotalTime>26077</TotalTime>
  <Words>2374</Words>
  <Application>Microsoft Office PowerPoint</Application>
  <PresentationFormat>On-screen Show (16:9)</PresentationFormat>
  <Paragraphs>373</Paragraphs>
  <Slides>51</Slides>
  <Notes>29</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Calibri</vt:lpstr>
      <vt:lpstr>Kurier</vt:lpstr>
      <vt:lpstr>Lucida Grande</vt:lpstr>
      <vt:lpstr>Palatino</vt:lpstr>
      <vt:lpstr>Sriracha</vt:lpstr>
      <vt:lpstr>Verdana</vt:lpstr>
      <vt:lpstr>Wingdings</vt:lpstr>
      <vt:lpstr>dan-berkeley-nlp-v1</vt:lpstr>
      <vt:lpstr>CS 106: Artificial Intelligence </vt:lpstr>
      <vt:lpstr>Course Information</vt:lpstr>
      <vt:lpstr>Textbook</vt:lpstr>
      <vt:lpstr>Quiz</vt:lpstr>
      <vt:lpstr>Hollywood AI</vt:lpstr>
      <vt:lpstr>Turing Test</vt:lpstr>
      <vt:lpstr>Turing Test</vt:lpstr>
      <vt:lpstr>Searle’s Chinese Room Argument</vt:lpstr>
      <vt:lpstr>Chinese Room Argument</vt:lpstr>
      <vt:lpstr>PowerPoint Presentation</vt:lpstr>
      <vt:lpstr>What is AI?</vt:lpstr>
      <vt:lpstr>What is AI?</vt:lpstr>
      <vt:lpstr>What is AI?</vt:lpstr>
      <vt:lpstr>What is AI?</vt:lpstr>
      <vt:lpstr>What is AI?</vt:lpstr>
      <vt:lpstr>What is AI?</vt:lpstr>
      <vt:lpstr>Rational Decisions</vt:lpstr>
      <vt:lpstr>Rational Decisions</vt:lpstr>
      <vt:lpstr>PowerPoint Presentation</vt:lpstr>
      <vt:lpstr>PowerPoint Presentation</vt:lpstr>
      <vt:lpstr>PowerPoint Presentation</vt:lpstr>
      <vt:lpstr>PowerPoint Presentation</vt:lpstr>
      <vt:lpstr>PowerPoint Presentation</vt:lpstr>
      <vt:lpstr>A (Short) History of AI</vt:lpstr>
      <vt:lpstr>What Can AI Do?</vt:lpstr>
      <vt:lpstr>What Can AI Do?</vt:lpstr>
      <vt:lpstr>Natural Language</vt:lpstr>
      <vt:lpstr>Computer Vision</vt:lpstr>
      <vt:lpstr>Tools for Predictions &amp; Decisions</vt:lpstr>
      <vt:lpstr>Game Agents</vt:lpstr>
      <vt:lpstr>Game Agents</vt:lpstr>
      <vt:lpstr>PowerPoint Presentation</vt:lpstr>
      <vt:lpstr>Human victory over AI</vt:lpstr>
      <vt:lpstr>Human victory over AI</vt:lpstr>
      <vt:lpstr>Game Agents</vt:lpstr>
      <vt:lpstr>PowerPoint Presentation</vt:lpstr>
      <vt:lpstr>PowerPoint Presentation</vt:lpstr>
      <vt:lpstr>PowerPoint Presentation</vt:lpstr>
      <vt:lpstr>PowerPoint Presentation</vt:lpstr>
      <vt:lpstr>PowerPoint Presentation</vt:lpstr>
      <vt:lpstr>Utility?</vt:lpstr>
      <vt:lpstr>AI</vt:lpstr>
      <vt:lpstr>AI as Designing Rational Agents</vt:lpstr>
      <vt:lpstr>PowerPoint Presentation</vt:lpstr>
      <vt:lpstr>Designing Rational Agents</vt:lpstr>
      <vt:lpstr>(Tentative) Course Topics</vt:lpstr>
      <vt:lpstr>Future</vt:lpstr>
      <vt:lpstr>PowerPoint Presentation</vt:lpstr>
      <vt:lpstr>What’s bad about better AI?</vt:lpstr>
      <vt:lpstr>A new model for AI</vt:lpstr>
      <vt:lpstr>A new model for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Lương Ngọc Hoàng</cp:lastModifiedBy>
  <cp:revision>1553</cp:revision>
  <cp:lastPrinted>2014-01-21T07:51:01Z</cp:lastPrinted>
  <dcterms:created xsi:type="dcterms:W3CDTF">2004-08-27T04:16:05Z</dcterms:created>
  <dcterms:modified xsi:type="dcterms:W3CDTF">2023-03-04T14:48:16Z</dcterms:modified>
</cp:coreProperties>
</file>